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Muli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uli-regular.fntdata"/><Relationship Id="rId14" Type="http://schemas.openxmlformats.org/officeDocument/2006/relationships/slide" Target="slides/slide10.xml"/><Relationship Id="rId17" Type="http://schemas.openxmlformats.org/officeDocument/2006/relationships/font" Target="fonts/Muli-italic.fntdata"/><Relationship Id="rId16" Type="http://schemas.openxmlformats.org/officeDocument/2006/relationships/font" Target="fonts/Muli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Muli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bg>
      <p:bgPr>
        <a:solidFill>
          <a:srgbClr val="FFFFFF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16" name="Shape 16"/>
          <p:cNvSpPr txBox="1"/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50" y="1790100"/>
            <a:ext cx="9144000" cy="15633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1964225" y="2161800"/>
            <a:ext cx="52155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●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○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■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●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○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■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●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○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ts val="1600"/>
              <a:buFont typeface="Georgia"/>
              <a:buChar char="■"/>
              <a:defRPr i="1"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" name="Shape 24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1 column half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" name="Shape 28"/>
          <p:cNvSpPr txBox="1"/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5128482" y="1509475"/>
            <a:ext cx="3493200" cy="312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5840729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2902775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915914" y="1538525"/>
            <a:ext cx="1914900" cy="3387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400"/>
              <a:buChar char="➜"/>
              <a:defRPr sz="1400"/>
            </a:lvl1pPr>
            <a:lvl2pPr lvl="1" rtl="0">
              <a:spcBef>
                <a:spcPts val="0"/>
              </a:spcBef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buSzPts val="1400"/>
              <a:buChar char="■"/>
              <a:defRPr sz="1400"/>
            </a:lvl9pPr>
          </a:lstStyle>
          <a:p/>
        </p:txBody>
      </p:sp>
      <p:sp>
        <p:nvSpPr>
          <p:cNvPr id="41" name="Shape 41"/>
          <p:cNvSpPr txBox="1"/>
          <p:nvPr>
            <p:ph idx="3" type="body"/>
          </p:nvPr>
        </p:nvSpPr>
        <p:spPr>
          <a:xfrm>
            <a:off x="6929053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42" name="Shape 42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" name="Shape 46"/>
          <p:cNvSpPr txBox="1"/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1190100" y="4470400"/>
            <a:ext cx="6763800" cy="6732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1190100" y="4470500"/>
            <a:ext cx="67638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algn="ctr">
              <a:spcBef>
                <a:spcPts val="360"/>
              </a:spcBef>
              <a:buClr>
                <a:srgbClr val="FFFFFF"/>
              </a:buClr>
              <a:buSzPts val="1400"/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idx="1" type="body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7" name="Shape 7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b="1"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hyperlink" Target="http://www.google.com/search?q=plano%2Bwest%2Bsenior%2Bhigh&amp;source=lnms&amp;tbm=isch&amp;sa=X&amp;ved=0ahUKEwiE7cTD69fXAhVrylQKHZiFCn8Q_AUIDCgD&amp;biw=1600&amp;bih=720&amp;safe=active&amp;ssui=on#imgrc=3zhJMl1obzmlWM" TargetMode="External"/><Relationship Id="rId9" Type="http://schemas.openxmlformats.org/officeDocument/2006/relationships/hyperlink" Target="http://www.google.com/search?rlz=1C1CHBF_enUS772US772&amp;biw=1517&amp;bih=735&amp;tbm=isch&amp;sa=1&amp;ei=Fa8YWoHoMoGYjwPyt5_ACQ&amp;q=plano%2Bwest%2Bhigh%2Bschool%2Bfootball&amp;oq=plano%2Bwest%2Bhigh%2Bschool%2Bf&amp;gs_l=psy-ab.1.1.0l2j0i24k1l8.72508.72508.0.74816.1.1.0.0.0.0.124.124.0j1.1.0....0...1c.1.64.psy-ab..0.1.122....0.iAFgAuLMgFs#imgrc=kTi0PfA6kMNE_M" TargetMode="External"/><Relationship Id="rId5" Type="http://schemas.openxmlformats.org/officeDocument/2006/relationships/hyperlink" Target="http://www.google.com/search?q=plano%2Bwest%2Bsenior%2Bhigh&amp;source=lnms&amp;tbm=isch&amp;sa=X&amp;ved=0ahUKEwiE7cTD69fXAhVrylQKHZiFCn8Q_AUIDCgD&amp;biw=1600&amp;bih=720&amp;safe=active&amp;ssui=on#imgrc=kIdxQz_cG9TEzM" TargetMode="External"/><Relationship Id="rId6" Type="http://schemas.openxmlformats.org/officeDocument/2006/relationships/hyperlink" Target="http://www.google.com/search?q=plano%2Bwest%2Bsenior%2Bhigh&amp;source=lnms&amp;tbm=isch&amp;sa=X&amp;ved=0ahUKEwiE7cTD69fXAhVrylQKHZiFCn8Q_AUIDCgD&amp;biw=1600&amp;bih=720&amp;safe=active&amp;ssui=on#imgrc=y9F0OoT_zWH3dM" TargetMode="External"/><Relationship Id="rId7" Type="http://schemas.openxmlformats.org/officeDocument/2006/relationships/hyperlink" Target="http://www.google.com/search?q=plano%2Bwest%2Bsenior%2Bhigh&amp;source=lnms&amp;tbm=isch&amp;sa=X&amp;ved=0ahUKEwiE7cTD69fXAhVrylQKHZiFCn8Q_AUIDCgD&amp;biw=1600&amp;bih=720&amp;safe=active&amp;ssui=on#imgrc=T6gf1l836E_mBM" TargetMode="External"/><Relationship Id="rId8" Type="http://schemas.openxmlformats.org/officeDocument/2006/relationships/hyperlink" Target="http://www.google.com/search?q=plano%2Bwest%2Bsenior%2Bhigh&amp;source=lnms&amp;tbm=isch&amp;sa=X&amp;ved=0ahUKEwiE7cTD69fXAhVrylQKHZiFCn8Q_AUIDCgD&amp;biw=1600&amp;bih=720&amp;safe=active&amp;ssui=on#imgrc=jf57BVbJzqJvk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4.png"/><Relationship Id="rId11" Type="http://schemas.openxmlformats.org/officeDocument/2006/relationships/image" Target="../media/image18.png"/><Relationship Id="rId10" Type="http://schemas.openxmlformats.org/officeDocument/2006/relationships/image" Target="../media/image16.png"/><Relationship Id="rId12" Type="http://schemas.openxmlformats.org/officeDocument/2006/relationships/image" Target="../media/image22.png"/><Relationship Id="rId9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28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Culture: School Part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2902950" y="478200"/>
            <a:ext cx="5718600" cy="429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www.google.com/search?q=plano%2Bwest%2Bsenior%2Bhigh&amp;source=lnms&amp;tbm=isch&amp;sa=X&amp;ved=0ahUKEwiE7cTD69fXAhVrylQKHZiFCn8Q_AUIDCgD&amp;biw=1600&amp;bih=720&amp;safe=active&amp;ssui=on#imgrc=3zhJMl1obzmlWM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www.google.com/search?q=plano%2Bwest%2Bsenior%2Bhigh&amp;source=lnms&amp;tbm=isch&amp;sa=X&amp;ved=0ahUKEwiE7cTD69fXAhVrylQKHZiFCn8Q_AUIDCgD&amp;biw=1600&amp;bih=720&amp;safe=active&amp;ssui=on#imgrc=kIdxQz_cG9TEzM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www.google.com/search?q=plano%2Bwest%2Bsenior%2Bhigh&amp;source=lnms&amp;tbm=isch&amp;sa=X&amp;ved=0ahUKEwiE7cTD69fXAhVrylQKHZiFCn8Q_AUIDCgD&amp;biw=1600&amp;bih=720&amp;safe=active&amp;ssui=on#imgrc=y9F0OoT_zWH3dM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www.google.com/search?q=plano%2Bwest%2Bsenior%2Bhigh&amp;source=lnms&amp;tbm=isch&amp;sa=X&amp;ved=0ahUKEwiE7cTD69fXAhVrylQKHZiFCn8Q_AUIDCgD&amp;biw=1600&amp;bih=720&amp;safe=active&amp;ssui=on#imgrc=T6gf1l836E_mBM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www.google.com/search?q=plano%2Bwest%2Bsenior%2Bhigh&amp;source=lnms&amp;tbm=isch&amp;sa=X&amp;ved=0ahUKEwiE7cTD69fXAhVrylQKHZiFCn8Q_AUIDCgD&amp;biw=1600&amp;bih=720&amp;safe=active&amp;ssui=on#imgrc=jf57BVbJzqJvkM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www.google.com/search?rlz=1C1CHBF_enUS772US772&amp;biw=1517&amp;bih=735&amp;tbm=isch&amp;sa=1&amp;ei=Fa8YWoHoMoGYjwPyt5_ACQ&amp;q=plano%2Bwest%2Bhigh%2Bschool%2Bfootball&amp;oq=plano%2Bwest%2Bhigh%2Bschool%2Bf&amp;gs_l=psy-ab.1.1.0l2j0i24k1l8.72508.72508.0.74816.1.1.0.0.0.0.124.124.0j1.1.0....0...1c.1.64.psy-ab..0.1.122....0.iAFgAuLMgFs#imgrc=kTi0PfA6kMNE_M</a:t>
            </a: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794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Char char="➜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Search, Google, www.google.com/search?rlz=1C1CHBF_enUS772US772&amp;biw=1517&amp;bih=735&amp;tbm=isch&amp;sa=1&amp;ei=GrAYWrbSIKrd0gKUgpuIBw&amp;q=%2Bhigh%2Bschool%2Btennis&amp;oq=%2Bhigh%2Bschool%2Btennis&amp;gs_l=psy-ab.3..0i67k1j0l9.45756.45756.0.46067.1.1.0.0.0.0.247.247.2-1.1.0....0...1c.1.64.psy-ab..0.1.246....0.QBn8NraTAI0#imgrc=hxFwIwfqrFVdjM: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 txBox="1"/>
          <p:nvPr>
            <p:ph type="title"/>
          </p:nvPr>
        </p:nvSpPr>
        <p:spPr>
          <a:xfrm>
            <a:off x="2902775" y="104975"/>
            <a:ext cx="5718600" cy="489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Bibliografi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2413100" y="4770300"/>
            <a:ext cx="59376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This template was designed by Slide Carnival</a:t>
            </a: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®. All credits are due to the artists/creators of this design.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4294967295"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9600">
                <a:solidFill>
                  <a:srgbClr val="00B2FF"/>
                </a:solidFill>
              </a:rPr>
              <a:t>Hello!</a:t>
            </a: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876825" y="2688925"/>
            <a:ext cx="3173400" cy="24447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Lanjutan dari </a:t>
            </a:r>
            <a:r>
              <a:rPr i="1" lang="en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Culture: School Part I</a:t>
            </a:r>
            <a:r>
              <a:rPr lang="en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, hari ini kita akan belajar tentang sekolah di Amerika dan bagaimana sistem pendidikan di Amerika berbeda dari di Indonesia.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" type="subTitle"/>
          </p:nvPr>
        </p:nvSpPr>
        <p:spPr>
          <a:xfrm>
            <a:off x="3009350" y="2878675"/>
            <a:ext cx="3086700" cy="204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Let’s look at what the inside of an American school is like!</a:t>
            </a:r>
          </a:p>
        </p:txBody>
      </p:sp>
      <p:sp>
        <p:nvSpPr>
          <p:cNvPr id="69" name="Shape 69"/>
          <p:cNvSpPr txBox="1"/>
          <p:nvPr>
            <p:ph type="title"/>
          </p:nvPr>
        </p:nvSpPr>
        <p:spPr>
          <a:xfrm>
            <a:off x="3048000" y="834175"/>
            <a:ext cx="3048000" cy="2044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2.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Didalam Sekolah Amerika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" type="body"/>
          </p:nvPr>
        </p:nvSpPr>
        <p:spPr>
          <a:xfrm>
            <a:off x="2902950" y="746450"/>
            <a:ext cx="5718600" cy="388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Sekolah dari TK sampai SMA gratis, tapi universitas jauh lebih mahal (beasiswa penting sekali untuk kuliah).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Di setiap sekolah ada ru</a:t>
            </a:r>
            <a:r>
              <a:rPr lang="en" sz="1200"/>
              <a:t>ang kelas untuk setiap guru, perpustakaan, </a:t>
            </a:r>
            <a:r>
              <a:rPr lang="en" sz="1200"/>
              <a:t>kafetaria</a:t>
            </a:r>
            <a:r>
              <a:rPr lang="en" sz="1200"/>
              <a:t>, gym, lapangan olahraga, kelas musik, panggung untuk pertunjukan, dan ruang kepala sekolah.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Panggung (</a:t>
            </a:r>
            <a:r>
              <a:rPr b="1" lang="en" sz="1200" u="sng"/>
              <a:t>stage</a:t>
            </a:r>
            <a:r>
              <a:rPr lang="en" sz="1200"/>
              <a:t>) digunakan oleh kelas drama, kelas musik, dan untuk upacara penghargaan atau acara lainnya. Di kelas musik dan drama, murid-murid akan tampil beberapa kali dalam satu tahun pelajaran.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Di waktu </a:t>
            </a:r>
            <a:r>
              <a:rPr b="1" lang="en" sz="1200" u="sng"/>
              <a:t>lunch</a:t>
            </a:r>
            <a:r>
              <a:rPr lang="en" sz="1200"/>
              <a:t>, murid murid bisa memilih antara membawa makan siang dari rumah atau membeli di </a:t>
            </a:r>
            <a:r>
              <a:rPr b="1" lang="en" sz="1200" u="sng"/>
              <a:t>lunch line</a:t>
            </a:r>
            <a:r>
              <a:rPr lang="en" sz="1200"/>
              <a:t> (tempat membeli makanan di kafeteria).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Setiap guru memiliki ruang kelas sendiri. Murid-murid harus pindah dari kelas ke kelas, dan mereka diberi 4 menit untuk pindah kelas setiap pergantian jam pelajaran.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Setiap tahun, teman-teman sekelas akan berganti karena setiap murid memiliki jadwal pelajaran harian yang berbeda setiap tahun pelajaran baru.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Jadwal pelajaran setiap murid sama setiap hari.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➜"/>
            </a:pPr>
            <a:r>
              <a:rPr lang="en" sz="1200"/>
              <a:t>Sekolah hanya dari hari Senin sampai hari Jumat.</a:t>
            </a:r>
          </a:p>
          <a:p>
            <a:pPr indent="-304800" lvl="0" marL="457200" rtl="0">
              <a:spcBef>
                <a:spcPts val="0"/>
              </a:spcBef>
              <a:buSzPts val="1200"/>
              <a:buChar char="➜"/>
            </a:pPr>
            <a:r>
              <a:rPr lang="en" sz="1200"/>
              <a:t>Di semua sekolah tersedia </a:t>
            </a:r>
            <a:r>
              <a:rPr b="1" lang="en" sz="1200" u="sng"/>
              <a:t>school bus</a:t>
            </a:r>
            <a:r>
              <a:rPr lang="en" sz="1200"/>
              <a:t> (bis sekolah) untuk antar dan jemput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400"/>
              <a:t>Didalam Sekolah Amerika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5128375" y="302375"/>
            <a:ext cx="3493200" cy="689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Take a look inside!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5089650" y="839750"/>
            <a:ext cx="3493200" cy="359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Papan nama sekolah 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Gym didalam sekolah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Bangunan SMA dari luar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Perpustakaan lengkap dengan komputer dan printer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Acara di dalam gym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American Football, olahraga khas Amerika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Olahraga tenis di sekolah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Kafeteria</a:t>
            </a:r>
          </a:p>
          <a:p>
            <a:pPr indent="-330200" lvl="0" marL="457200">
              <a:spcBef>
                <a:spcPts val="0"/>
              </a:spcBef>
              <a:buSzPts val="1600"/>
              <a:buAutoNum type="arabicPeriod"/>
            </a:pPr>
            <a:r>
              <a:rPr lang="en" sz="1600"/>
              <a:t>Lunch line (tempat antrian membeli makanan di kafeteria)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5250" y="0"/>
            <a:ext cx="2597168" cy="158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584277"/>
            <a:ext cx="2392468" cy="13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1925" y="-12"/>
            <a:ext cx="2150075" cy="21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1400" y="1428177"/>
            <a:ext cx="2212226" cy="165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931251"/>
            <a:ext cx="1845374" cy="103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7924" y="2849627"/>
            <a:ext cx="2795700" cy="188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75259" y="3969273"/>
            <a:ext cx="1777925" cy="134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39703" y="4095725"/>
            <a:ext cx="1943300" cy="10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12">
            <a:alphaModFix/>
          </a:blip>
          <a:srcRect b="0" l="18513" r="0" t="0"/>
          <a:stretch/>
        </p:blipFill>
        <p:spPr>
          <a:xfrm>
            <a:off x="3124825" y="4142275"/>
            <a:ext cx="1448800" cy="10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025325" y="70000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1.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4177025" y="23450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1964800" y="2396850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3</a:t>
            </a:r>
            <a:r>
              <a:rPr lang="en"/>
              <a:t>.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4116150" y="2499825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4</a:t>
            </a:r>
            <a:r>
              <a:rPr lang="en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1328650" y="2931250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5</a:t>
            </a:r>
            <a:r>
              <a:rPr lang="en"/>
              <a:t>.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4116150" y="2849625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6</a:t>
            </a:r>
            <a:r>
              <a:rPr lang="en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1114563" y="3969275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7</a:t>
            </a:r>
            <a:r>
              <a:rPr lang="en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2728225" y="4095725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8</a:t>
            </a:r>
            <a:r>
              <a:rPr lang="en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177025" y="4142275"/>
            <a:ext cx="3966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9</a:t>
            </a:r>
            <a:r>
              <a:rPr lang="en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2572050" y="0"/>
            <a:ext cx="39999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idx="4294967295" type="ctrTitle"/>
          </p:nvPr>
        </p:nvSpPr>
        <p:spPr>
          <a:xfrm>
            <a:off x="2032788" y="2457325"/>
            <a:ext cx="50616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800"/>
              <a:t>3.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en" sz="4800"/>
              <a:t>Extracurricular</a:t>
            </a: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2880900" y="3563950"/>
            <a:ext cx="3365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Mari kita lihat aktivitas-aktivitas ekstrakurikuler yang dilakukan murid-murid di Amerika!</a:t>
            </a:r>
          </a:p>
        </p:txBody>
      </p:sp>
      <p:grpSp>
        <p:nvGrpSpPr>
          <p:cNvPr id="107" name="Shape 107"/>
          <p:cNvGrpSpPr/>
          <p:nvPr/>
        </p:nvGrpSpPr>
        <p:grpSpPr>
          <a:xfrm>
            <a:off x="4212252" y="836318"/>
            <a:ext cx="702681" cy="1114048"/>
            <a:chOff x="6718575" y="2318625"/>
            <a:chExt cx="256950" cy="407375"/>
          </a:xfrm>
        </p:grpSpPr>
        <p:sp>
          <p:nvSpPr>
            <p:cNvPr id="108" name="Shape 108"/>
            <p:cNvSpPr/>
            <p:nvPr/>
          </p:nvSpPr>
          <p:spPr>
            <a:xfrm>
              <a:off x="6795900" y="2673600"/>
              <a:ext cx="102300" cy="22550"/>
            </a:xfrm>
            <a:custGeom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6795900" y="2650475"/>
              <a:ext cx="102300" cy="22550"/>
            </a:xfrm>
            <a:custGeom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6795900" y="2696125"/>
              <a:ext cx="102300" cy="29875"/>
            </a:xfrm>
            <a:custGeom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6784925" y="2459275"/>
              <a:ext cx="35350" cy="166875"/>
            </a:xfrm>
            <a:custGeom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6718575" y="2318625"/>
              <a:ext cx="256950" cy="307525"/>
            </a:xfrm>
            <a:custGeom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6873825" y="2459275"/>
              <a:ext cx="35350" cy="166875"/>
            </a:xfrm>
            <a:custGeom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801975" y="2453200"/>
              <a:ext cx="90150" cy="19500"/>
            </a:xfrm>
            <a:custGeom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6795900" y="2628550"/>
              <a:ext cx="102300" cy="25"/>
            </a:xfrm>
            <a:custGeom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2" type="body"/>
          </p:nvPr>
        </p:nvSpPr>
        <p:spPr>
          <a:xfrm>
            <a:off x="5840679" y="1009200"/>
            <a:ext cx="2780700" cy="3125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/>
              <a:t>Organisasi/ klub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400"/>
              <a:t>Di sekolah Amerika, murid-murid juga berpartisipasi di organisasi dan klub yang berkaitan dengan minat mereka.  Contoh dari organisasi/ klub adalah klub Bahasa Perancis, klub matematika, klub biologi, klub Palang Merah Amerika, organisasi murid teladan, klub humanitarian (amal), dan banyak lainnya.</a:t>
            </a:r>
          </a:p>
        </p:txBody>
      </p:sp>
      <p:sp>
        <p:nvSpPr>
          <p:cNvPr id="121" name="Shape 121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Kegiatan Ekstrakurikuler dan Organisasi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2902775" y="1009200"/>
            <a:ext cx="2780700" cy="3125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Ekstrakurikuler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Selain pelajaran wajib dan </a:t>
            </a:r>
            <a:r>
              <a:rPr b="1" lang="en" sz="1400" u="sng"/>
              <a:t>electives</a:t>
            </a:r>
            <a:r>
              <a:rPr lang="en" sz="1400"/>
              <a:t>, murid-murid di Amerika juga aktif berpartisipasi di kegiatan ekstrakurikuler seperti olahraga dan bermacam kesenian. Biasanya, mereka melakukan kegiatan-kegiatan ini </a:t>
            </a:r>
            <a:r>
              <a:rPr b="1" lang="en" sz="1400" u="sng"/>
              <a:t>after school</a:t>
            </a:r>
            <a:r>
              <a:rPr lang="en" sz="1400"/>
              <a:t> atau selama </a:t>
            </a:r>
            <a:r>
              <a:rPr b="1" lang="en" sz="1400" u="sng"/>
              <a:t>weekend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/>
              <a:t>ESL (English as a Second Language)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2902775" y="932050"/>
            <a:ext cx="5389800" cy="3387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b="1" lang="en"/>
              <a:t>Belum bisa bicara bahasa Inggris dengan lancar? Tidak perlu khawatir! Di Amerika, hampir semua sekolah memiliki program ESL (english as a Second Language) untuk belajar bahasa Inggris sampai fasih. Program ini gratis, dan murid-murid ESL, perlahan tapi pasti, akan terbiasa mendengar dan berbicara dalam Bahasa Inggris setelah selesainya “kursus” ini.</a:t>
            </a:r>
          </a:p>
        </p:txBody>
      </p:sp>
      <p:grpSp>
        <p:nvGrpSpPr>
          <p:cNvPr id="129" name="Shape 129"/>
          <p:cNvGrpSpPr/>
          <p:nvPr/>
        </p:nvGrpSpPr>
        <p:grpSpPr>
          <a:xfrm>
            <a:off x="4863005" y="2867968"/>
            <a:ext cx="1798153" cy="1750623"/>
            <a:chOff x="5290150" y="1636700"/>
            <a:chExt cx="425025" cy="429875"/>
          </a:xfrm>
        </p:grpSpPr>
        <p:sp>
          <p:nvSpPr>
            <p:cNvPr id="130" name="Shape 130"/>
            <p:cNvSpPr/>
            <p:nvPr/>
          </p:nvSpPr>
          <p:spPr>
            <a:xfrm>
              <a:off x="5396700" y="1939925"/>
              <a:ext cx="211900" cy="126650"/>
            </a:xfrm>
            <a:custGeom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5290150" y="1636700"/>
              <a:ext cx="425025" cy="294100"/>
            </a:xfrm>
            <a:custGeom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Shape 132"/>
          <p:cNvSpPr/>
          <p:nvPr/>
        </p:nvSpPr>
        <p:spPr>
          <a:xfrm>
            <a:off x="4465614" y="3801804"/>
            <a:ext cx="317310" cy="302979"/>
          </a:xfrm>
          <a:custGeom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21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6661139" y="3801804"/>
            <a:ext cx="317310" cy="302979"/>
          </a:xfrm>
          <a:custGeom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21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 txBox="1"/>
          <p:nvPr>
            <p:ph idx="4294967295"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600">
                <a:solidFill>
                  <a:srgbClr val="00B2FF"/>
                </a:solidFill>
              </a:rPr>
              <a:t>Thanks!</a:t>
            </a:r>
          </a:p>
        </p:txBody>
      </p:sp>
      <p:sp>
        <p:nvSpPr>
          <p:cNvPr id="140" name="Shape 140"/>
          <p:cNvSpPr txBox="1"/>
          <p:nvPr>
            <p:ph idx="1" type="subTitle"/>
          </p:nvPr>
        </p:nvSpPr>
        <p:spPr>
          <a:xfrm>
            <a:off x="876825" y="2688925"/>
            <a:ext cx="4334100" cy="24447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Any questions/ Pertanyaan?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You can contact me at/ kalian bisa hubungi aku di: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Instagram: @aannisasalsabila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Email: annisa.salsabila4413@gmail.com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