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Nixie One"/>
      <p:regular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NixieOne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819900" y="3867025"/>
            <a:ext cx="7047000" cy="1546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6000"/>
              <a:buNone/>
              <a:defRPr sz="6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4800"/>
              <a:buNone/>
              <a:defRPr sz="48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800"/>
              <a:buFont typeface="Nixie One"/>
              <a:buNone/>
              <a:defRPr b="1"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buSzPts val="3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buSzPts val="3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buSzPts val="3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buSzPts val="3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buSzPts val="3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buSzPts val="3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buSzPts val="3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buSzPts val="3000"/>
              <a:buFont typeface="Nixie One"/>
              <a:buNone/>
              <a:defRPr b="1" sz="30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317000" y="2882400"/>
            <a:ext cx="6510000" cy="1093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2800"/>
              <a:buChar char="◎"/>
              <a:defRPr/>
            </a:lvl1pPr>
            <a:lvl2pPr lvl="1" rtl="0" algn="ctr">
              <a:spcBef>
                <a:spcPts val="0"/>
              </a:spcBef>
              <a:buSzPts val="2400"/>
              <a:buChar char="○"/>
              <a:defRPr/>
            </a:lvl2pPr>
            <a:lvl3pPr lvl="2" rtl="0" algn="ctr">
              <a:spcBef>
                <a:spcPts val="0"/>
              </a:spcBef>
              <a:buSzPts val="2400"/>
              <a:buChar char="■"/>
              <a:defRPr/>
            </a:lvl3pPr>
            <a:lvl4pPr lvl="3" rtl="0" algn="ctr">
              <a:spcBef>
                <a:spcPts val="0"/>
              </a:spcBef>
              <a:buSzPts val="1800"/>
              <a:buChar char="●"/>
              <a:defRPr/>
            </a:lvl4pPr>
            <a:lvl5pPr lvl="4" rtl="0" algn="ctr">
              <a:spcBef>
                <a:spcPts val="0"/>
              </a:spcBef>
              <a:buSzPts val="1800"/>
              <a:buChar char="○"/>
              <a:defRPr/>
            </a:lvl5pPr>
            <a:lvl6pPr lvl="5" rtl="0" algn="ctr">
              <a:spcBef>
                <a:spcPts val="0"/>
              </a:spcBef>
              <a:buSzPts val="1800"/>
              <a:buChar char="■"/>
              <a:defRPr/>
            </a:lvl6pPr>
            <a:lvl7pPr lvl="6" rtl="0" algn="ctr">
              <a:spcBef>
                <a:spcPts val="0"/>
              </a:spcBef>
              <a:buSzPts val="1800"/>
              <a:buChar char="●"/>
              <a:defRPr/>
            </a:lvl7pPr>
            <a:lvl8pPr lvl="7" rtl="0" algn="ctr">
              <a:spcBef>
                <a:spcPts val="0"/>
              </a:spcBef>
              <a:buSzPts val="1800"/>
              <a:buChar char="○"/>
              <a:defRPr/>
            </a:lvl8pPr>
            <a:lvl9pPr lvl="8" algn="ctr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16" name="Shape 16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Char char="◎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Char char="◎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Char char="◎"/>
              <a:defRPr/>
            </a:lvl1pPr>
            <a:lvl2pPr lvl="1">
              <a:spcBef>
                <a:spcPts val="0"/>
              </a:spcBef>
              <a:buSzPts val="2400"/>
              <a:buChar char="○"/>
              <a:defRPr/>
            </a:lvl2pPr>
            <a:lvl3pPr lvl="2">
              <a:spcBef>
                <a:spcPts val="0"/>
              </a:spcBef>
              <a:buSzPts val="2400"/>
              <a:buChar char="■"/>
              <a:defRPr/>
            </a:lvl3pPr>
            <a:lvl4pPr lvl="3">
              <a:spcBef>
                <a:spcPts val="0"/>
              </a:spcBef>
              <a:buSzPts val="1800"/>
              <a:buChar char="●"/>
              <a:defRPr/>
            </a:lvl4pPr>
            <a:lvl5pPr lvl="4">
              <a:spcBef>
                <a:spcPts val="0"/>
              </a:spcBef>
              <a:buSzPts val="1800"/>
              <a:buChar char="○"/>
              <a:defRPr/>
            </a:lvl5pPr>
            <a:lvl6pPr lvl="5">
              <a:spcBef>
                <a:spcPts val="0"/>
              </a:spcBef>
              <a:buSzPts val="1800"/>
              <a:buChar char="■"/>
              <a:defRPr/>
            </a:lvl6pPr>
            <a:lvl7pPr lvl="6">
              <a:spcBef>
                <a:spcPts val="0"/>
              </a:spcBef>
              <a:buSzPts val="1800"/>
              <a:buChar char="●"/>
              <a:defRPr/>
            </a:lvl7pPr>
            <a:lvl8pPr lvl="7">
              <a:spcBef>
                <a:spcPts val="0"/>
              </a:spcBef>
              <a:buSzPts val="1800"/>
              <a:buChar char="○"/>
              <a:defRPr/>
            </a:lvl8pPr>
            <a:lvl9pPr lvl="8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000"/>
              <a:buChar char="◎"/>
              <a:defRPr sz="2000"/>
            </a:lvl1pPr>
            <a:lvl2pPr lvl="1" rtl="0">
              <a:spcBef>
                <a:spcPts val="0"/>
              </a:spcBef>
              <a:buSzPts val="2000"/>
              <a:buChar char="○"/>
              <a:defRPr sz="2000"/>
            </a:lvl2pPr>
            <a:lvl3pPr lvl="2" rtl="0">
              <a:spcBef>
                <a:spcPts val="0"/>
              </a:spcBef>
              <a:buSzPts val="2000"/>
              <a:buChar char="■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3223966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000"/>
              <a:buChar char="◎"/>
              <a:defRPr sz="2000"/>
            </a:lvl1pPr>
            <a:lvl2pPr lvl="1" rtl="0">
              <a:spcBef>
                <a:spcPts val="0"/>
              </a:spcBef>
              <a:buSzPts val="2000"/>
              <a:buChar char="○"/>
              <a:defRPr sz="2000"/>
            </a:lvl2pPr>
            <a:lvl3pPr lvl="2" rtl="0">
              <a:spcBef>
                <a:spcPts val="0"/>
              </a:spcBef>
              <a:buSzPts val="2000"/>
              <a:buChar char="■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/>
        </p:txBody>
      </p:sp>
      <p:sp>
        <p:nvSpPr>
          <p:cNvPr id="27" name="Shape 27"/>
          <p:cNvSpPr txBox="1"/>
          <p:nvPr>
            <p:ph idx="3" type="body"/>
          </p:nvPr>
        </p:nvSpPr>
        <p:spPr>
          <a:xfrm>
            <a:off x="5990732" y="1600200"/>
            <a:ext cx="26319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2000"/>
              <a:buChar char="◎"/>
              <a:defRPr sz="2000"/>
            </a:lvl1pPr>
            <a:lvl2pPr lvl="1" rtl="0">
              <a:spcBef>
                <a:spcPts val="0"/>
              </a:spcBef>
              <a:buSzPts val="2000"/>
              <a:buChar char="○"/>
              <a:defRPr sz="2000"/>
            </a:lvl2pPr>
            <a:lvl3pPr lvl="2" rtl="0">
              <a:spcBef>
                <a:spcPts val="0"/>
              </a:spcBef>
              <a:buSzPts val="2000"/>
              <a:buChar char="■"/>
              <a:defRPr sz="2000"/>
            </a:lvl3pPr>
            <a:lvl4pPr lvl="3" rtl="0">
              <a:spcBef>
                <a:spcPts val="0"/>
              </a:spcBef>
              <a:buSzPts val="2000"/>
              <a:buChar char="●"/>
              <a:defRPr sz="2000"/>
            </a:lvl4pPr>
            <a:lvl5pPr lvl="4" rtl="0">
              <a:spcBef>
                <a:spcPts val="0"/>
              </a:spcBef>
              <a:buSzPts val="2000"/>
              <a:buChar char="○"/>
              <a:defRPr sz="2000"/>
            </a:lvl5pPr>
            <a:lvl6pPr lvl="5" rtl="0">
              <a:spcBef>
                <a:spcPts val="0"/>
              </a:spcBef>
              <a:buSzPts val="2000"/>
              <a:buChar char="■"/>
              <a:defRPr sz="2000"/>
            </a:lvl6pPr>
            <a:lvl7pPr lvl="6" rtl="0">
              <a:spcBef>
                <a:spcPts val="0"/>
              </a:spcBef>
              <a:buSzPts val="2000"/>
              <a:buChar char="●"/>
              <a:defRPr sz="2000"/>
            </a:lvl7pPr>
            <a:lvl8pPr lvl="7" rtl="0">
              <a:spcBef>
                <a:spcPts val="0"/>
              </a:spcBef>
              <a:buSzPts val="2000"/>
              <a:buChar char="○"/>
              <a:defRPr sz="2000"/>
            </a:lvl8pPr>
            <a:lvl9pPr lvl="8" rtl="0">
              <a:spcBef>
                <a:spcPts val="0"/>
              </a:spcBef>
              <a:buSzPts val="2000"/>
              <a:buChar char="■"/>
              <a:defRPr sz="2000"/>
            </a:lvl9pPr>
          </a:lstStyle>
          <a:p/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SzPts val="3600"/>
              <a:buNone/>
              <a:defRPr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458074"/>
            <a:ext cx="8229600" cy="61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1pPr>
            <a:lvl2pPr lvl="1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2pPr>
            <a:lvl3pPr lvl="2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3pPr>
            <a:lvl4pPr lvl="3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4pPr>
            <a:lvl5pPr lvl="4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5pPr>
            <a:lvl6pPr lvl="5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6pPr>
            <a:lvl7pPr lvl="6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7pPr>
            <a:lvl8pPr lvl="7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8pPr>
            <a:lvl9pPr lvl="8" algn="ctr">
              <a:spcBef>
                <a:spcPts val="0"/>
              </a:spcBef>
              <a:buClr>
                <a:srgbClr val="222222"/>
              </a:buClr>
              <a:buSzPts val="3000"/>
              <a:buNone/>
              <a:defRPr sz="3000">
                <a:solidFill>
                  <a:srgbClr val="222222"/>
                </a:solidFill>
                <a:highlight>
                  <a:srgbClr val="B0E0E6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360"/>
              </a:spcBef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3600"/>
              <a:buFont typeface="Nixie One"/>
              <a:buNone/>
              <a:defRPr sz="3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600"/>
              </a:spcBef>
              <a:buClr>
                <a:srgbClr val="FFFFFF"/>
              </a:buClr>
              <a:buSzPts val="2800"/>
              <a:buFont typeface="Raleway"/>
              <a:buChar char="◎"/>
              <a:defRPr sz="2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ts val="2400"/>
              <a:buFont typeface="Raleway"/>
              <a:buChar char="○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ts val="2400"/>
              <a:buFont typeface="Raleway"/>
              <a:buChar char="■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●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○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ts val="1800"/>
              <a:buFont typeface="Raleway"/>
              <a:buChar char="■"/>
              <a:defRPr sz="18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jagoanbahasainggris.com/2017/04/penggunaan-to-be-dalam-bahasa-inggris-kelas-7-smp.html" TargetMode="External"/><Relationship Id="rId4" Type="http://schemas.openxmlformats.org/officeDocument/2006/relationships/hyperlink" Target="http://www.slidescarnival.com/copyright-and-legal-informatio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copyright-and-legal-informatio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ctrTitle"/>
          </p:nvPr>
        </p:nvSpPr>
        <p:spPr>
          <a:xfrm>
            <a:off x="670475" y="4464675"/>
            <a:ext cx="7047000" cy="1250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Grammar: To be (Part I)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457200" y="309649"/>
            <a:ext cx="8229600" cy="61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500"/>
              <a:t>Cara mudah untuk mengingat urutan kalimat To Be 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2699550" y="1475350"/>
            <a:ext cx="3744900" cy="778200"/>
          </a:xfrm>
          <a:prstGeom prst="rect">
            <a:avLst/>
          </a:prstGeom>
          <a:noFill/>
          <a:ln cap="rnd" cmpd="sng" w="19050">
            <a:solidFill>
              <a:srgbClr val="DC143C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Subjek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699550" y="3342250"/>
            <a:ext cx="3744900" cy="778200"/>
          </a:xfrm>
          <a:prstGeom prst="rect">
            <a:avLst/>
          </a:prstGeom>
          <a:noFill/>
          <a:ln cap="rnd" cmpd="sng" w="19050">
            <a:solidFill>
              <a:srgbClr val="DC143C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 be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699550" y="5209150"/>
            <a:ext cx="3744900" cy="778200"/>
          </a:xfrm>
          <a:prstGeom prst="rect">
            <a:avLst/>
          </a:prstGeom>
          <a:noFill/>
          <a:ln cap="rnd" cmpd="sng" w="19050">
            <a:solidFill>
              <a:srgbClr val="DC143C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Predikat</a:t>
            </a:r>
          </a:p>
        </p:txBody>
      </p:sp>
      <p:cxnSp>
        <p:nvCxnSpPr>
          <p:cNvPr id="113" name="Shape 113"/>
          <p:cNvCxnSpPr>
            <a:stCxn id="110" idx="2"/>
            <a:endCxn id="111" idx="0"/>
          </p:cNvCxnSpPr>
          <p:nvPr/>
        </p:nvCxnSpPr>
        <p:spPr>
          <a:xfrm>
            <a:off x="4572000" y="2253550"/>
            <a:ext cx="0" cy="1088700"/>
          </a:xfrm>
          <a:prstGeom prst="straightConnector1">
            <a:avLst/>
          </a:prstGeom>
          <a:noFill/>
          <a:ln cap="rnd" cmpd="sng" w="19050">
            <a:solidFill>
              <a:srgbClr val="DC143C"/>
            </a:solidFill>
            <a:prstDash val="solid"/>
            <a:round/>
            <a:headEnd len="lg" w="lg" type="oval"/>
            <a:tailEnd len="lg" w="lg" type="triangle"/>
          </a:ln>
        </p:spPr>
      </p:cxnSp>
      <p:cxnSp>
        <p:nvCxnSpPr>
          <p:cNvPr id="114" name="Shape 114"/>
          <p:cNvCxnSpPr>
            <a:stCxn id="111" idx="2"/>
            <a:endCxn id="112" idx="0"/>
          </p:cNvCxnSpPr>
          <p:nvPr/>
        </p:nvCxnSpPr>
        <p:spPr>
          <a:xfrm>
            <a:off x="4572000" y="4120450"/>
            <a:ext cx="0" cy="1088700"/>
          </a:xfrm>
          <a:prstGeom prst="straightConnector1">
            <a:avLst/>
          </a:prstGeom>
          <a:noFill/>
          <a:ln cap="rnd" cmpd="sng" w="19050">
            <a:solidFill>
              <a:srgbClr val="DC143C"/>
            </a:solidFill>
            <a:prstDash val="solid"/>
            <a:round/>
            <a:headEnd len="lg" w="lg" type="oval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>
            <p:ph idx="4294967295" type="ctrTitle"/>
          </p:nvPr>
        </p:nvSpPr>
        <p:spPr>
          <a:xfrm>
            <a:off x="1327800" y="2339725"/>
            <a:ext cx="6919800" cy="1546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6000">
                <a:latin typeface="Lato"/>
                <a:ea typeface="Lato"/>
                <a:cs typeface="Lato"/>
                <a:sym typeface="Lato"/>
              </a:rPr>
              <a:t>That’s all for</a:t>
            </a:r>
            <a:r>
              <a:rPr b="1" lang="en" sz="60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6000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today!</a:t>
            </a:r>
          </a:p>
        </p:txBody>
      </p:sp>
      <p:sp>
        <p:nvSpPr>
          <p:cNvPr id="121" name="Shape 121"/>
          <p:cNvSpPr txBox="1"/>
          <p:nvPr>
            <p:ph idx="4294967295" type="subTitle"/>
          </p:nvPr>
        </p:nvSpPr>
        <p:spPr>
          <a:xfrm>
            <a:off x="1327800" y="3862953"/>
            <a:ext cx="6488400" cy="170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Untuk pelajaran lanjutan tentang bentuk lampau (past tense) to be, lihat unit Grammar: To Be (Part II)</a:t>
            </a:r>
          </a:p>
        </p:txBody>
      </p:sp>
      <p:grpSp>
        <p:nvGrpSpPr>
          <p:cNvPr id="122" name="Shape 122"/>
          <p:cNvGrpSpPr/>
          <p:nvPr/>
        </p:nvGrpSpPr>
        <p:grpSpPr>
          <a:xfrm>
            <a:off x="3896433" y="1300513"/>
            <a:ext cx="1351134" cy="1351134"/>
            <a:chOff x="5941025" y="3634400"/>
            <a:chExt cx="467650" cy="467650"/>
          </a:xfrm>
        </p:grpSpPr>
        <p:sp>
          <p:nvSpPr>
            <p:cNvPr id="123" name="Shape 123"/>
            <p:cNvSpPr/>
            <p:nvPr/>
          </p:nvSpPr>
          <p:spPr>
            <a:xfrm>
              <a:off x="5941025" y="3634400"/>
              <a:ext cx="467650" cy="467650"/>
            </a:xfrm>
            <a:custGeom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211975" y="3753150"/>
              <a:ext cx="19525" cy="18900"/>
            </a:xfrm>
            <a:custGeom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5943475" y="3695900"/>
              <a:ext cx="177800" cy="351350"/>
            </a:xfrm>
            <a:custGeom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128575" y="3695900"/>
              <a:ext cx="86475" cy="47525"/>
            </a:xfrm>
            <a:custGeom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357500" y="3940075"/>
              <a:ext cx="18900" cy="34725"/>
            </a:xfrm>
            <a:custGeom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202850" y="3720875"/>
              <a:ext cx="204000" cy="278875"/>
            </a:xfrm>
            <a:custGeom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Bibliography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◎"/>
            </a:pPr>
            <a:r>
              <a:rPr lang="en" sz="2200"/>
              <a:t>Thania, Sisca. “Materi Lengkap Pelajaran Bahasa Inggris SMP Kelas 7.” Jagoan Bahasa Inggris, www.jagoanbahasainggris.com/2017/04/rangkuman-materi-pelajaran-bahasa-inggris-smp-kelas-7.html.</a:t>
            </a:r>
          </a:p>
          <a:p>
            <a:pPr indent="-368300" lvl="0" marL="457200" rtl="0">
              <a:lnSpc>
                <a:spcPct val="115000"/>
              </a:lnSpc>
              <a:spcBef>
                <a:spcPts val="0"/>
              </a:spcBef>
              <a:buSzPts val="2200"/>
              <a:buChar char="◎"/>
            </a:pPr>
            <a:r>
              <a:rPr lang="en" sz="2200"/>
              <a:t>Thania, Sisca. “Penggunaan To Be (Am, Is, Are, Was, Were) Dalam Bahasa Inggris Kelas 7 SMP.” Jagoan Bahasa Inggris,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www.jagoanbahasainggris.com/2017/04/penggunaan-to-be-dalam-bahasa-inggris-kelas-7-smp.html</a:t>
            </a:r>
            <a:r>
              <a:rPr lang="en" sz="2200"/>
              <a:t>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sp>
        <p:nvSpPr>
          <p:cNvPr id="135" name="Shape 135"/>
          <p:cNvSpPr txBox="1"/>
          <p:nvPr/>
        </p:nvSpPr>
        <p:spPr>
          <a:xfrm>
            <a:off x="457200" y="5724925"/>
            <a:ext cx="82296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template is free to use under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Creative Commons Attribution license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You can keep the Credits slide or mention SlidesCarnival and other resources used in a slide footer.</a:t>
            </a: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4294967295" type="ctrTitle"/>
          </p:nvPr>
        </p:nvSpPr>
        <p:spPr>
          <a:xfrm>
            <a:off x="4580100" y="434725"/>
            <a:ext cx="3842700" cy="1546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T</a:t>
            </a: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hanks!</a:t>
            </a:r>
          </a:p>
        </p:txBody>
      </p:sp>
      <p:sp>
        <p:nvSpPr>
          <p:cNvPr id="142" name="Shape 142"/>
          <p:cNvSpPr txBox="1"/>
          <p:nvPr>
            <p:ph idx="4294967295" type="subTitle"/>
          </p:nvPr>
        </p:nvSpPr>
        <p:spPr>
          <a:xfrm>
            <a:off x="4580025" y="2034150"/>
            <a:ext cx="3842700" cy="104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b="1" lang="en" sz="4400"/>
              <a:t>ANY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b="1" lang="en" sz="4400">
                <a:solidFill>
                  <a:srgbClr val="DC143C"/>
                </a:solidFill>
              </a:rPr>
              <a:t>QUESTIONS?</a:t>
            </a:r>
          </a:p>
        </p:txBody>
      </p:sp>
      <p:sp>
        <p:nvSpPr>
          <p:cNvPr id="143" name="Shape 143"/>
          <p:cNvSpPr txBox="1"/>
          <p:nvPr>
            <p:ph idx="4294967295" type="body"/>
          </p:nvPr>
        </p:nvSpPr>
        <p:spPr>
          <a:xfrm>
            <a:off x="2405725" y="4377450"/>
            <a:ext cx="6017100" cy="203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en" sz="2400"/>
              <a:t>You can find me at: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en" sz="2400"/>
              <a:t>Instagram: @aannisasalsabila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en" sz="2400"/>
              <a:t>Email: annisa.salsabila4413@gmail.com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800"/>
              <a:t>Materi dalam unit ini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457200" y="1665725"/>
            <a:ext cx="8119200" cy="3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buNone/>
            </a:pPr>
            <a:r>
              <a:rPr b="1" lang="en">
                <a:solidFill>
                  <a:srgbClr val="DC143C"/>
                </a:solidFill>
                <a:latin typeface="Raleway"/>
                <a:ea typeface="Raleway"/>
                <a:cs typeface="Raleway"/>
                <a:sym typeface="Raleway"/>
              </a:rPr>
              <a:t>To be</a:t>
            </a:r>
          </a:p>
          <a:p>
            <a:pPr indent="-69850" lvl="0" marL="0" rtl="0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To be adalah salah satu konsep grammar yang paling penting dalam bahasa Inggris. Di unit ini, murid-murid akan belajar tentang penggunaan to be seperti “I am”, “you/we/they are”, dan “he/she/it is”.  Past tense (bentuk lampau) “I/ he/she/it was” dan “you/we/ they were” akan dibahas di unit selanjutnya (Grammar: To Be Part II). To be bisa digunakan untuk deskripsi atau dengan kata kerja (dalam present continuous tense), dan unit ini akan membahas keduanya.</a:t>
            </a:r>
          </a:p>
          <a:p>
            <a:pPr indent="0" lvl="0" marL="0" rtl="0">
              <a:spcBef>
                <a:spcPts val="60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457200" y="5724925"/>
            <a:ext cx="82296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template is free to use under </a:t>
            </a:r>
            <a:r>
              <a:rPr lang="en" u="sng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Creative Commons Attribution license</a:t>
            </a: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 You can keep the Credits slide or mention SlidesCarnival and other resources used in a slide footer.</a:t>
            </a: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4294967295" type="ctrTitle"/>
          </p:nvPr>
        </p:nvSpPr>
        <p:spPr>
          <a:xfrm>
            <a:off x="4654800" y="487650"/>
            <a:ext cx="3842700" cy="1546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H</a:t>
            </a:r>
            <a:r>
              <a:rPr lang="en" sz="6000">
                <a:solidFill>
                  <a:srgbClr val="222222"/>
                </a:solidFill>
                <a:highlight>
                  <a:srgbClr val="B0E0E6"/>
                </a:highlight>
              </a:rPr>
              <a:t>ello!</a:t>
            </a:r>
          </a:p>
        </p:txBody>
      </p:sp>
      <p:sp>
        <p:nvSpPr>
          <p:cNvPr id="53" name="Shape 53"/>
          <p:cNvSpPr txBox="1"/>
          <p:nvPr>
            <p:ph idx="4294967295" type="subTitle"/>
          </p:nvPr>
        </p:nvSpPr>
        <p:spPr>
          <a:xfrm>
            <a:off x="4580025" y="2034150"/>
            <a:ext cx="3842700" cy="203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b="1" lang="en" sz="4400"/>
              <a:t>Today we will learn about</a:t>
            </a:r>
          </a:p>
          <a:p>
            <a:pPr indent="0" lvl="0" marL="0" algn="r">
              <a:spcBef>
                <a:spcPts val="0"/>
              </a:spcBef>
              <a:buNone/>
            </a:pPr>
            <a:r>
              <a:rPr b="1" lang="en" sz="4400">
                <a:solidFill>
                  <a:srgbClr val="DC143C"/>
                </a:solidFill>
              </a:rPr>
              <a:t>To Be</a:t>
            </a:r>
          </a:p>
        </p:txBody>
      </p:sp>
      <p:sp>
        <p:nvSpPr>
          <p:cNvPr id="54" name="Shape 54"/>
          <p:cNvSpPr txBox="1"/>
          <p:nvPr>
            <p:ph idx="4294967295" type="body"/>
          </p:nvPr>
        </p:nvSpPr>
        <p:spPr>
          <a:xfrm>
            <a:off x="4580100" y="4377450"/>
            <a:ext cx="3842700" cy="2037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r>
              <a:rPr lang="en" sz="2400"/>
              <a:t>I hope you’re excited to learn about it!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1317000" y="2882400"/>
            <a:ext cx="6510000" cy="109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 am what I am. A fighter.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-Gordon Ramsay</a:t>
            </a:r>
          </a:p>
        </p:txBody>
      </p:sp>
      <p:sp>
        <p:nvSpPr>
          <p:cNvPr id="61" name="Shape 61"/>
          <p:cNvSpPr/>
          <p:nvPr/>
        </p:nvSpPr>
        <p:spPr>
          <a:xfrm>
            <a:off x="4218300" y="0"/>
            <a:ext cx="707400" cy="2523000"/>
          </a:xfrm>
          <a:prstGeom prst="rect">
            <a:avLst/>
          </a:prstGeom>
          <a:solidFill>
            <a:srgbClr val="B0E0E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3593400" y="16514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96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ctrTitle"/>
          </p:nvPr>
        </p:nvSpPr>
        <p:spPr>
          <a:xfrm>
            <a:off x="685800" y="3482725"/>
            <a:ext cx="5625000" cy="1546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DC143C"/>
                </a:solidFill>
              </a:rPr>
              <a:t>1.</a:t>
            </a:r>
            <a:r>
              <a:rPr lang="en"/>
              <a:t> Basic</a:t>
            </a:r>
          </a:p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685800" y="5158346"/>
            <a:ext cx="5625000" cy="104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Perkenalan “to be”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50" y="0"/>
            <a:ext cx="9144000" cy="68661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>
            <p:ph idx="4294967295" type="ctrTitle"/>
          </p:nvPr>
        </p:nvSpPr>
        <p:spPr>
          <a:xfrm>
            <a:off x="1327800" y="2339725"/>
            <a:ext cx="6488400" cy="1546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5500">
                <a:latin typeface="Lato"/>
                <a:ea typeface="Lato"/>
                <a:cs typeface="Lato"/>
                <a:sym typeface="Lato"/>
              </a:rPr>
              <a:t>Apakah arti </a:t>
            </a:r>
            <a:r>
              <a:rPr b="1" lang="en" sz="5500">
                <a:solidFill>
                  <a:srgbClr val="DC143C"/>
                </a:solidFill>
                <a:latin typeface="Lato"/>
                <a:ea typeface="Lato"/>
                <a:cs typeface="Lato"/>
                <a:sym typeface="Lato"/>
              </a:rPr>
              <a:t>To Be</a:t>
            </a:r>
            <a:r>
              <a:rPr b="1" lang="en" sz="5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?</a:t>
            </a:r>
          </a:p>
        </p:txBody>
      </p:sp>
      <p:sp>
        <p:nvSpPr>
          <p:cNvPr id="76" name="Shape 76"/>
          <p:cNvSpPr txBox="1"/>
          <p:nvPr>
            <p:ph idx="4294967295" type="subTitle"/>
          </p:nvPr>
        </p:nvSpPr>
        <p:spPr>
          <a:xfrm>
            <a:off x="1327800" y="3862953"/>
            <a:ext cx="6488400" cy="176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Dalam bahasa Inggris, to be digunakan untuk menghubungkan subjek dan predikat.</a:t>
            </a:r>
          </a:p>
        </p:txBody>
      </p:sp>
      <p:grpSp>
        <p:nvGrpSpPr>
          <p:cNvPr id="77" name="Shape 77"/>
          <p:cNvGrpSpPr/>
          <p:nvPr/>
        </p:nvGrpSpPr>
        <p:grpSpPr>
          <a:xfrm>
            <a:off x="3896433" y="1300513"/>
            <a:ext cx="1351134" cy="1351134"/>
            <a:chOff x="5941025" y="3634400"/>
            <a:chExt cx="467650" cy="467650"/>
          </a:xfrm>
        </p:grpSpPr>
        <p:sp>
          <p:nvSpPr>
            <p:cNvPr id="78" name="Shape 78"/>
            <p:cNvSpPr/>
            <p:nvPr/>
          </p:nvSpPr>
          <p:spPr>
            <a:xfrm>
              <a:off x="5941025" y="3634400"/>
              <a:ext cx="467650" cy="467650"/>
            </a:xfrm>
            <a:custGeom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6211975" y="3753150"/>
              <a:ext cx="19525" cy="18900"/>
            </a:xfrm>
            <a:custGeom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43475" y="3695900"/>
              <a:ext cx="177800" cy="351350"/>
            </a:xfrm>
            <a:custGeom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128575" y="3695900"/>
              <a:ext cx="86475" cy="47525"/>
            </a:xfrm>
            <a:custGeom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357500" y="3940075"/>
              <a:ext cx="18900" cy="34725"/>
            </a:xfrm>
            <a:custGeom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202850" y="3720875"/>
              <a:ext cx="204000" cy="278875"/>
            </a:xfrm>
            <a:custGeom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DC143C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57200" y="689771"/>
            <a:ext cx="8229600" cy="72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Pengertian to be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◎"/>
            </a:pPr>
            <a:r>
              <a:rPr lang="en"/>
              <a:t>Am: dipasangkan dengan “I” (saya) 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 am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◎"/>
            </a:pPr>
            <a:r>
              <a:rPr lang="en"/>
              <a:t>Is: dipasangkan dengan “he” (dia, maskulin)/”she” (dia, feminin)/”it” (</a:t>
            </a:r>
            <a:r>
              <a:rPr lang="en"/>
              <a:t>objek</a:t>
            </a:r>
            <a:r>
              <a:rPr lang="en"/>
              <a:t>)  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He is, she is, it is</a:t>
            </a:r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Untuk “it is”, hanya bisa digunakan jika telah ada objek yang disebutkan sebelumnya (contoh: I see the </a:t>
            </a:r>
            <a:r>
              <a:rPr b="1" lang="en">
                <a:solidFill>
                  <a:srgbClr val="C27BA0"/>
                </a:solidFill>
              </a:rPr>
              <a:t>book</a:t>
            </a:r>
            <a:r>
              <a:rPr lang="en"/>
              <a:t>. </a:t>
            </a:r>
            <a:r>
              <a:rPr b="1" lang="en">
                <a:solidFill>
                  <a:srgbClr val="C27BA0"/>
                </a:solidFill>
              </a:rPr>
              <a:t>It</a:t>
            </a:r>
            <a:r>
              <a:rPr lang="en"/>
              <a:t> is white.)</a:t>
            </a:r>
          </a:p>
          <a:p>
            <a: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◎"/>
            </a:pPr>
            <a:r>
              <a:rPr lang="en"/>
              <a:t>Are: dipasangkan dengan “we” (kita), “you” (kamu), dan “they” (mereka)</a:t>
            </a:r>
          </a:p>
          <a:p>
            <a:pPr indent="-381000" lvl="1" marL="914400" rtl="0">
              <a:spcBef>
                <a:spcPts val="0"/>
              </a:spcBef>
              <a:buSzPts val="2400"/>
              <a:buChar char="○"/>
            </a:pPr>
            <a:r>
              <a:rPr lang="en"/>
              <a:t>We are, you are, they are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0"/>
            <a:ext cx="4580100" cy="6858000"/>
          </a:xfrm>
          <a:prstGeom prst="rect">
            <a:avLst/>
          </a:prstGeom>
          <a:solidFill>
            <a:srgbClr val="000000">
              <a:alpha val="73330"/>
            </a:srgb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432874" y="689775"/>
            <a:ext cx="5314500" cy="72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Present continuous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67701" y="1558975"/>
            <a:ext cx="3644700" cy="421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Present continuous adalah tense yang digunakan untuk aktivitas yang sedang berlangsung (contoh: aku sedang makan, dia sedang berlari, mereka sedang menulis)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969375"/>
            <a:ext cx="3994500" cy="529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Deskripsi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Am</a:t>
            </a: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 am hungry (aku lapar)</a:t>
            </a: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 am not at home (aku tidak di rumah)</a:t>
            </a: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 am a sister (aku adalah saudara perempuan)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Is</a:t>
            </a: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He is tall (dia tinggi)</a:t>
            </a: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She is a doctor (dia adalah seorang dokter)</a:t>
            </a: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 found a book. It is blue (Aku menemukan sebuah buku. Buku itu biru)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Are</a:t>
            </a: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You are rich (kamu kaya)</a:t>
            </a:r>
          </a:p>
          <a:p>
            <a:pPr indent="-336550" lvl="1" marL="914400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They are together (mereka bersama)</a:t>
            </a:r>
          </a:p>
          <a:p>
            <a:pPr indent="-336550" lvl="1" marL="914400" rtl="0">
              <a:spcBef>
                <a:spcPts val="0"/>
              </a:spcBef>
              <a:buSzPts val="1700"/>
              <a:buChar char="○"/>
            </a:pPr>
            <a:r>
              <a:rPr lang="en" sz="1700"/>
              <a:t>We are at home (kita di rumah)</a:t>
            </a:r>
          </a:p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x="457200" y="241571"/>
            <a:ext cx="8229600" cy="72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300"/>
              <a:t>Contoh “to be” dalam kalimat-kalimat</a:t>
            </a:r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692300" y="969375"/>
            <a:ext cx="3994500" cy="5763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200">
                <a:solidFill>
                  <a:srgbClr val="DC143C"/>
                </a:solidFill>
                <a:latin typeface="Nixie One"/>
                <a:ea typeface="Nixie One"/>
                <a:cs typeface="Nixie One"/>
                <a:sym typeface="Nixie One"/>
              </a:rPr>
              <a:t>Present Continuous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Am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 am writing (aku sedang menulis)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 am fishing (aku sedang memancing ikan)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Is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She is watching the tv (dia sedang menonton tv)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He is singing (dia sedang menyanyi)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It is happening (ini sedang terjadi)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Are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You are dancing (kamu sedang menari)</a:t>
            </a:r>
          </a:p>
          <a:p>
            <a: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 are traveling (kita sedang bepergian)</a:t>
            </a:r>
          </a:p>
          <a:p>
            <a:pPr indent="-330200" lvl="1" marL="914400" rtl="0">
              <a:spcBef>
                <a:spcPts val="0"/>
              </a:spcBef>
              <a:buSzPts val="1600"/>
              <a:buChar char="○"/>
            </a:pPr>
            <a:r>
              <a:rPr lang="en" sz="1600"/>
              <a:t>They are laughing (mereka sedang tertawa)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ml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