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Miriam Libre"/>
      <p:regular r:id="rId19"/>
      <p:bold r:id="rId20"/>
    </p:embeddedFont>
    <p:embeddedFont>
      <p:font typeface="Work Sans"/>
      <p:regular r:id="rId21"/>
      <p:bold r:id="rId22"/>
    </p:embeddedFont>
    <p:embeddedFont>
      <p:font typeface="Barlow Light"/>
      <p:regular r:id="rId23"/>
      <p:bold r:id="rId24"/>
      <p:italic r:id="rId25"/>
      <p:boldItalic r:id="rId26"/>
    </p:embeddedFont>
    <p:embeddedFont>
      <p:font typeface="Barlow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iriamLibre-bold.fntdata"/><Relationship Id="rId22" Type="http://schemas.openxmlformats.org/officeDocument/2006/relationships/font" Target="fonts/WorkSans-bold.fntdata"/><Relationship Id="rId21" Type="http://schemas.openxmlformats.org/officeDocument/2006/relationships/font" Target="fonts/WorkSans-regular.fntdata"/><Relationship Id="rId24" Type="http://schemas.openxmlformats.org/officeDocument/2006/relationships/font" Target="fonts/BarlowLight-bold.fntdata"/><Relationship Id="rId23" Type="http://schemas.openxmlformats.org/officeDocument/2006/relationships/font" Target="fonts/Barlow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rlowLight-boldItalic.fntdata"/><Relationship Id="rId25" Type="http://schemas.openxmlformats.org/officeDocument/2006/relationships/font" Target="fonts/BarlowLight-italic.fntdata"/><Relationship Id="rId28" Type="http://schemas.openxmlformats.org/officeDocument/2006/relationships/font" Target="fonts/Barlow-bold.fntdata"/><Relationship Id="rId27" Type="http://schemas.openxmlformats.org/officeDocument/2006/relationships/font" Target="fonts/Barlow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Barlow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iriamLibre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Shape 13"/>
            <p:cNvSpPr/>
            <p:nvPr/>
          </p:nvSpPr>
          <p:spPr>
            <a:xfrm>
              <a:off x="277813" y="2616200"/>
              <a:ext cx="230100" cy="20700"/>
            </a:xfrm>
            <a:custGeom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2208213"/>
              <a:ext cx="1257300" cy="917700"/>
            </a:xfrm>
            <a:custGeom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33350" y="2701925"/>
              <a:ext cx="374700" cy="22200"/>
            </a:xfrm>
            <a:custGeom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33350" y="2959100"/>
              <a:ext cx="374700" cy="27000"/>
            </a:xfrm>
            <a:custGeom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33350" y="2787650"/>
              <a:ext cx="374700" cy="27000"/>
            </a:xfrm>
            <a:custGeom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33350" y="2873375"/>
              <a:ext cx="374700" cy="27000"/>
            </a:xfrm>
            <a:custGeom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598488" y="2616200"/>
              <a:ext cx="444600" cy="376200"/>
            </a:xfrm>
            <a:custGeom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207963" y="855663"/>
              <a:ext cx="711300" cy="1701900"/>
            </a:xfrm>
            <a:custGeom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Shape 21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Shape 22"/>
            <p:cNvSpPr/>
            <p:nvPr/>
          </p:nvSpPr>
          <p:spPr>
            <a:xfrm>
              <a:off x="7839075" y="4194175"/>
              <a:ext cx="74700" cy="52500"/>
            </a:xfrm>
            <a:custGeom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7800975" y="4070350"/>
              <a:ext cx="327000" cy="219000"/>
            </a:xfrm>
            <a:custGeom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7839075" y="4117975"/>
              <a:ext cx="250800" cy="103200"/>
            </a:xfrm>
            <a:custGeom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8015288" y="4194175"/>
              <a:ext cx="74700" cy="52500"/>
            </a:xfrm>
            <a:custGeom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7699375" y="4440238"/>
              <a:ext cx="525600" cy="2730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7699375" y="3806825"/>
              <a:ext cx="525600" cy="365100"/>
            </a:xfrm>
            <a:custGeom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7854950" y="4611688"/>
              <a:ext cx="219000" cy="27000"/>
            </a:xfrm>
            <a:custGeom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7929563" y="3865563"/>
              <a:ext cx="65100" cy="65100"/>
            </a:xfrm>
            <a:custGeom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556500" y="3984625"/>
              <a:ext cx="282600" cy="638100"/>
            </a:xfrm>
            <a:custGeom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7732713" y="4075113"/>
              <a:ext cx="662100" cy="1927200"/>
            </a:xfrm>
            <a:custGeom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7886700" y="5111750"/>
              <a:ext cx="65100" cy="588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Shape 33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Shape 34"/>
            <p:cNvSpPr/>
            <p:nvPr/>
          </p:nvSpPr>
          <p:spPr>
            <a:xfrm>
              <a:off x="5224463" y="4338638"/>
              <a:ext cx="230100" cy="155700"/>
            </a:xfrm>
            <a:custGeom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4395788" y="4338638"/>
              <a:ext cx="347700" cy="155700"/>
            </a:xfrm>
            <a:custGeom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4630738" y="4144963"/>
              <a:ext cx="593700" cy="1862100"/>
            </a:xfrm>
            <a:custGeom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Shape 37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Shape 38"/>
            <p:cNvSpPr/>
            <p:nvPr/>
          </p:nvSpPr>
          <p:spPr>
            <a:xfrm>
              <a:off x="6913563" y="2535238"/>
              <a:ext cx="176100" cy="27000"/>
            </a:xfrm>
            <a:custGeom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6913563" y="2636838"/>
              <a:ext cx="176100" cy="27000"/>
            </a:xfrm>
            <a:custGeom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6721475" y="2084388"/>
              <a:ext cx="1112700" cy="960300"/>
            </a:xfrm>
            <a:custGeom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6913563" y="2740025"/>
              <a:ext cx="176100" cy="27000"/>
            </a:xfrm>
            <a:custGeom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7854950" y="2519363"/>
              <a:ext cx="96900" cy="96900"/>
            </a:xfrm>
            <a:custGeom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6635750" y="2417763"/>
              <a:ext cx="27000" cy="300000"/>
            </a:xfrm>
            <a:custGeom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7218363" y="2325688"/>
              <a:ext cx="444600" cy="441300"/>
            </a:xfrm>
            <a:custGeom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6550025" y="2005013"/>
              <a:ext cx="1465200" cy="1120800"/>
            </a:xfrm>
            <a:custGeom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6545263" y="855663"/>
              <a:ext cx="765300" cy="1444500"/>
            </a:xfrm>
            <a:custGeom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third">
  <p:cSld name="BLANK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51" name="Shape 51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Shape 52"/>
            <p:cNvSpPr/>
            <p:nvPr/>
          </p:nvSpPr>
          <p:spPr>
            <a:xfrm>
              <a:off x="5224463" y="4338638"/>
              <a:ext cx="230100" cy="155700"/>
            </a:xfrm>
            <a:custGeom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4395788" y="4338638"/>
              <a:ext cx="347700" cy="155700"/>
            </a:xfrm>
            <a:custGeom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630738" y="4144963"/>
              <a:ext cx="593700" cy="1862100"/>
            </a:xfrm>
            <a:custGeom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Shape 56"/>
            <p:cNvSpPr/>
            <p:nvPr/>
          </p:nvSpPr>
          <p:spPr>
            <a:xfrm>
              <a:off x="3833813" y="2476500"/>
              <a:ext cx="27000" cy="27000"/>
            </a:xfrm>
            <a:custGeom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736975" y="2476500"/>
              <a:ext cx="577800" cy="579300"/>
            </a:xfrm>
            <a:custGeom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3357563" y="850900"/>
              <a:ext cx="807900" cy="1830300"/>
            </a:xfrm>
            <a:custGeom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63" name="Shape 63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b="1" sz="7200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Shape 66"/>
            <p:cNvSpPr/>
            <p:nvPr/>
          </p:nvSpPr>
          <p:spPr>
            <a:xfrm>
              <a:off x="11336338" y="4922838"/>
              <a:ext cx="139800" cy="119100"/>
            </a:xfrm>
            <a:custGeom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11137900" y="4498975"/>
              <a:ext cx="1054200" cy="1508100"/>
            </a:xfrm>
            <a:custGeom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9925050" y="4203700"/>
              <a:ext cx="1133400" cy="1073100"/>
            </a:xfrm>
            <a:custGeom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10421938" y="4832350"/>
              <a:ext cx="139800" cy="27000"/>
            </a:xfrm>
            <a:custGeom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10421938" y="4875213"/>
              <a:ext cx="139800" cy="20700"/>
            </a:xfrm>
            <a:custGeom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10442575" y="4913313"/>
              <a:ext cx="96900" cy="25500"/>
            </a:xfrm>
            <a:custGeom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10480675" y="4333875"/>
              <a:ext cx="22200" cy="906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0679113" y="4602163"/>
              <a:ext cx="74700" cy="20700"/>
            </a:xfrm>
            <a:custGeom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0229850" y="4602163"/>
              <a:ext cx="74700" cy="20700"/>
            </a:xfrm>
            <a:custGeom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10282238" y="4402138"/>
              <a:ext cx="81000" cy="81000"/>
            </a:xfrm>
            <a:custGeom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0620375" y="4402138"/>
              <a:ext cx="79500" cy="81000"/>
            </a:xfrm>
            <a:custGeom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0347325" y="4478338"/>
              <a:ext cx="288900" cy="331800"/>
            </a:xfrm>
            <a:custGeom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Shape 78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Shape 79"/>
            <p:cNvSpPr/>
            <p:nvPr/>
          </p:nvSpPr>
          <p:spPr>
            <a:xfrm>
              <a:off x="10239375" y="1881188"/>
              <a:ext cx="139800" cy="90600"/>
            </a:xfrm>
            <a:custGeom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9598025" y="882650"/>
              <a:ext cx="995400" cy="1546200"/>
            </a:xfrm>
            <a:custGeom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0672763" y="1581150"/>
              <a:ext cx="1192200" cy="1055700"/>
            </a:xfrm>
            <a:custGeom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0914063" y="1881188"/>
              <a:ext cx="679500" cy="531900"/>
            </a:xfrm>
            <a:custGeom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89" name="Shape 89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Shape 90"/>
            <p:cNvSpPr/>
            <p:nvPr/>
          </p:nvSpPr>
          <p:spPr>
            <a:xfrm>
              <a:off x="277813" y="2616200"/>
              <a:ext cx="230100" cy="20700"/>
            </a:xfrm>
            <a:custGeom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2208213"/>
              <a:ext cx="1257300" cy="917700"/>
            </a:xfrm>
            <a:custGeom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133350" y="2701925"/>
              <a:ext cx="374700" cy="22200"/>
            </a:xfrm>
            <a:custGeom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133350" y="2959100"/>
              <a:ext cx="374700" cy="27000"/>
            </a:xfrm>
            <a:custGeom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133350" y="2787650"/>
              <a:ext cx="374700" cy="27000"/>
            </a:xfrm>
            <a:custGeom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133350" y="2873375"/>
              <a:ext cx="374700" cy="27000"/>
            </a:xfrm>
            <a:custGeom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598488" y="2616200"/>
              <a:ext cx="444600" cy="376200"/>
            </a:xfrm>
            <a:custGeom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1476375" y="2262188"/>
              <a:ext cx="176100" cy="723900"/>
            </a:xfrm>
            <a:custGeom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207963" y="855663"/>
              <a:ext cx="711300" cy="1701900"/>
            </a:xfrm>
            <a:custGeom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Shape 99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Shape 100"/>
            <p:cNvSpPr/>
            <p:nvPr/>
          </p:nvSpPr>
          <p:spPr>
            <a:xfrm>
              <a:off x="785813" y="4429125"/>
              <a:ext cx="15900" cy="33300"/>
            </a:xfrm>
            <a:custGeom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817563" y="4429125"/>
              <a:ext cx="15900" cy="33300"/>
            </a:xfrm>
            <a:custGeom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715963" y="4392613"/>
              <a:ext cx="187200" cy="401700"/>
            </a:xfrm>
            <a:custGeom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758825" y="4521200"/>
              <a:ext cx="101700" cy="27000"/>
            </a:xfrm>
            <a:custGeom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1293813" y="4230688"/>
              <a:ext cx="523800" cy="371400"/>
            </a:xfrm>
            <a:custGeom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1106488" y="3538538"/>
              <a:ext cx="936600" cy="1255800"/>
            </a:xfrm>
            <a:custGeom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1293813" y="3748088"/>
              <a:ext cx="250800" cy="22200"/>
            </a:xfrm>
            <a:custGeom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1293813" y="3919538"/>
              <a:ext cx="250800" cy="27000"/>
            </a:xfrm>
            <a:custGeom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1325563" y="4048125"/>
              <a:ext cx="480900" cy="301500"/>
            </a:xfrm>
            <a:custGeom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1293813" y="3833813"/>
              <a:ext cx="250800" cy="22200"/>
            </a:xfrm>
            <a:custGeom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1555750" y="4462463"/>
              <a:ext cx="711300" cy="1544700"/>
            </a:xfrm>
            <a:custGeom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Shape 119"/>
            <p:cNvSpPr/>
            <p:nvPr/>
          </p:nvSpPr>
          <p:spPr>
            <a:xfrm>
              <a:off x="3833813" y="2476500"/>
              <a:ext cx="27000" cy="27000"/>
            </a:xfrm>
            <a:custGeom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3736975" y="2476500"/>
              <a:ext cx="577800" cy="579300"/>
            </a:xfrm>
            <a:custGeom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4829175" y="2943225"/>
              <a:ext cx="250800" cy="252300"/>
            </a:xfrm>
            <a:custGeom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4887913" y="2825750"/>
              <a:ext cx="250800" cy="252300"/>
            </a:xfrm>
            <a:custGeom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4770438" y="2825750"/>
              <a:ext cx="250800" cy="252300"/>
            </a:xfrm>
            <a:custGeom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4448175" y="1768475"/>
              <a:ext cx="577800" cy="579300"/>
            </a:xfrm>
            <a:custGeom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4829175" y="1779588"/>
              <a:ext cx="180900" cy="1827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4662488" y="2717800"/>
              <a:ext cx="577800" cy="579300"/>
            </a:xfrm>
            <a:custGeom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5048250" y="2733675"/>
              <a:ext cx="180900" cy="182700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529138" y="2149475"/>
              <a:ext cx="379500" cy="81000"/>
            </a:xfrm>
            <a:custGeom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4529138" y="2063750"/>
              <a:ext cx="401700" cy="63600"/>
            </a:xfrm>
            <a:custGeom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4540250" y="1982788"/>
              <a:ext cx="203100" cy="54000"/>
            </a:xfrm>
            <a:custGeom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357563" y="850900"/>
              <a:ext cx="807900" cy="1830300"/>
            </a:xfrm>
            <a:custGeom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Shape 132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Shape 133"/>
            <p:cNvSpPr/>
            <p:nvPr/>
          </p:nvSpPr>
          <p:spPr>
            <a:xfrm>
              <a:off x="5224463" y="4338638"/>
              <a:ext cx="230100" cy="155700"/>
            </a:xfrm>
            <a:custGeom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4395788" y="4338638"/>
              <a:ext cx="347700" cy="155700"/>
            </a:xfrm>
            <a:custGeom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3305175" y="4622800"/>
              <a:ext cx="1106400" cy="831900"/>
            </a:xfrm>
            <a:custGeom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517900" y="4938713"/>
              <a:ext cx="381000" cy="381000"/>
            </a:xfrm>
            <a:custGeom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630738" y="4144963"/>
              <a:ext cx="593700" cy="1862100"/>
            </a:xfrm>
            <a:custGeom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Shape 148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Shape 150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Shape 151"/>
            <p:cNvSpPr/>
            <p:nvPr/>
          </p:nvSpPr>
          <p:spPr>
            <a:xfrm>
              <a:off x="6913563" y="2535238"/>
              <a:ext cx="176100" cy="27000"/>
            </a:xfrm>
            <a:custGeom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6913563" y="2636838"/>
              <a:ext cx="176100" cy="27000"/>
            </a:xfrm>
            <a:custGeom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6721475" y="2084388"/>
              <a:ext cx="1112700" cy="960300"/>
            </a:xfrm>
            <a:custGeom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6913563" y="2740025"/>
              <a:ext cx="176100" cy="27000"/>
            </a:xfrm>
            <a:custGeom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7854950" y="2519363"/>
              <a:ext cx="96900" cy="96900"/>
            </a:xfrm>
            <a:custGeom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635750" y="2417763"/>
              <a:ext cx="27000" cy="300000"/>
            </a:xfrm>
            <a:custGeom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7218363" y="2325688"/>
              <a:ext cx="444600" cy="441300"/>
            </a:xfrm>
            <a:custGeom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550025" y="2005013"/>
              <a:ext cx="1465200" cy="1120800"/>
            </a:xfrm>
            <a:custGeom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8234363" y="2009775"/>
              <a:ext cx="658800" cy="547800"/>
            </a:xfrm>
            <a:custGeom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8320088" y="2133600"/>
              <a:ext cx="27000" cy="327000"/>
            </a:xfrm>
            <a:custGeom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8389938" y="2620963"/>
              <a:ext cx="81000" cy="430200"/>
            </a:xfrm>
            <a:custGeom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8518525" y="2620963"/>
              <a:ext cx="58800" cy="258900"/>
            </a:xfrm>
            <a:custGeom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6545263" y="855663"/>
              <a:ext cx="765300" cy="1444500"/>
            </a:xfrm>
            <a:custGeom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Shape 164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Shape 165"/>
            <p:cNvSpPr/>
            <p:nvPr/>
          </p:nvSpPr>
          <p:spPr>
            <a:xfrm>
              <a:off x="7839075" y="4194175"/>
              <a:ext cx="74700" cy="52500"/>
            </a:xfrm>
            <a:custGeom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7800975" y="4070350"/>
              <a:ext cx="327000" cy="219000"/>
            </a:xfrm>
            <a:custGeom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7839075" y="4117975"/>
              <a:ext cx="250800" cy="103200"/>
            </a:xfrm>
            <a:custGeom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015288" y="4194175"/>
              <a:ext cx="74700" cy="52500"/>
            </a:xfrm>
            <a:custGeom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7699375" y="4440238"/>
              <a:ext cx="525600" cy="2730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7699375" y="3806825"/>
              <a:ext cx="525600" cy="365100"/>
            </a:xfrm>
            <a:custGeom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7854950" y="4611688"/>
              <a:ext cx="219000" cy="27000"/>
            </a:xfrm>
            <a:custGeom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7929563" y="3865563"/>
              <a:ext cx="65100" cy="65100"/>
            </a:xfrm>
            <a:custGeom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6662738" y="4949825"/>
              <a:ext cx="566700" cy="681000"/>
            </a:xfrm>
            <a:custGeom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6764338" y="5132388"/>
              <a:ext cx="101700" cy="85800"/>
            </a:xfrm>
            <a:custGeom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6764338" y="5245100"/>
              <a:ext cx="101700" cy="85800"/>
            </a:xfrm>
            <a:custGeom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6892925" y="5154613"/>
              <a:ext cx="246000" cy="52500"/>
            </a:xfrm>
            <a:custGeom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6881813" y="5256213"/>
              <a:ext cx="273000" cy="63600"/>
            </a:xfrm>
            <a:custGeom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6753225" y="5400675"/>
              <a:ext cx="406500" cy="92100"/>
            </a:xfrm>
            <a:custGeom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7326313" y="4976813"/>
              <a:ext cx="165000" cy="611100"/>
            </a:xfrm>
            <a:custGeom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556500" y="3984625"/>
              <a:ext cx="282600" cy="638100"/>
            </a:xfrm>
            <a:custGeom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7732713" y="4075113"/>
              <a:ext cx="662100" cy="1927200"/>
            </a:xfrm>
            <a:custGeom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7886700" y="5111750"/>
              <a:ext cx="65100" cy="588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Shape 18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Shape 189"/>
            <p:cNvSpPr/>
            <p:nvPr/>
          </p:nvSpPr>
          <p:spPr>
            <a:xfrm>
              <a:off x="7839075" y="4194175"/>
              <a:ext cx="74700" cy="52500"/>
            </a:xfrm>
            <a:custGeom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7800975" y="4070350"/>
              <a:ext cx="327000" cy="219000"/>
            </a:xfrm>
            <a:custGeom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7839075" y="4117975"/>
              <a:ext cx="250800" cy="103200"/>
            </a:xfrm>
            <a:custGeom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8015288" y="4194175"/>
              <a:ext cx="74700" cy="52500"/>
            </a:xfrm>
            <a:custGeom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7699375" y="4440238"/>
              <a:ext cx="525600" cy="273000"/>
            </a:xfrm>
            <a:custGeom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7699375" y="3806825"/>
              <a:ext cx="525600" cy="365100"/>
            </a:xfrm>
            <a:custGeom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7854950" y="4611688"/>
              <a:ext cx="219000" cy="27000"/>
            </a:xfrm>
            <a:custGeom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7929563" y="3865563"/>
              <a:ext cx="65100" cy="65100"/>
            </a:xfrm>
            <a:custGeom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6662738" y="4949825"/>
              <a:ext cx="566700" cy="681000"/>
            </a:xfrm>
            <a:custGeom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6764338" y="5132388"/>
              <a:ext cx="101700" cy="85800"/>
            </a:xfrm>
            <a:custGeom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764338" y="5245100"/>
              <a:ext cx="101700" cy="85800"/>
            </a:xfrm>
            <a:custGeom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892925" y="5154613"/>
              <a:ext cx="246000" cy="52500"/>
            </a:xfrm>
            <a:custGeom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881813" y="5256213"/>
              <a:ext cx="273000" cy="63600"/>
            </a:xfrm>
            <a:custGeom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753225" y="5400675"/>
              <a:ext cx="406500" cy="92100"/>
            </a:xfrm>
            <a:custGeom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7326313" y="4976813"/>
              <a:ext cx="165000" cy="611100"/>
            </a:xfrm>
            <a:custGeom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7556500" y="3984625"/>
              <a:ext cx="282600" cy="638100"/>
            </a:xfrm>
            <a:custGeom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732713" y="4075113"/>
              <a:ext cx="662100" cy="1927200"/>
            </a:xfrm>
            <a:custGeom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886700" y="5111750"/>
              <a:ext cx="65100" cy="588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Shape 207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Shape 208"/>
            <p:cNvSpPr/>
            <p:nvPr/>
          </p:nvSpPr>
          <p:spPr>
            <a:xfrm>
              <a:off x="785813" y="4429125"/>
              <a:ext cx="15900" cy="33300"/>
            </a:xfrm>
            <a:custGeom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817563" y="4429125"/>
              <a:ext cx="15900" cy="33300"/>
            </a:xfrm>
            <a:custGeom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715963" y="4392613"/>
              <a:ext cx="187200" cy="401700"/>
            </a:xfrm>
            <a:custGeom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758825" y="4521200"/>
              <a:ext cx="101700" cy="27000"/>
            </a:xfrm>
            <a:custGeom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1293813" y="4230688"/>
              <a:ext cx="523800" cy="371400"/>
            </a:xfrm>
            <a:custGeom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106488" y="3538538"/>
              <a:ext cx="936600" cy="1255800"/>
            </a:xfrm>
            <a:custGeom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293813" y="3748088"/>
              <a:ext cx="250800" cy="22200"/>
            </a:xfrm>
            <a:custGeom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1293813" y="3919538"/>
              <a:ext cx="250800" cy="27000"/>
            </a:xfrm>
            <a:custGeom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1325563" y="4048125"/>
              <a:ext cx="480900" cy="301500"/>
            </a:xfrm>
            <a:custGeom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1293813" y="3833813"/>
              <a:ext cx="250800" cy="22200"/>
            </a:xfrm>
            <a:custGeom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555750" y="4462463"/>
              <a:ext cx="711300" cy="1544700"/>
            </a:xfrm>
            <a:custGeom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half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A5B0F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google.com/search?rlz=1C1CHBF_enUS772US772&amp;biw=1517&amp;bih=735&amp;tbm=isch&amp;sa=1&amp;ei=P-OlWvu6MYL8jwOM7r74CA&amp;q=royalty%2Bfree%2Bimages%2Bblue&amp;oq=royalty%2Bfree%2Bimages%2Bblue&amp;gs_l=psy-ab.3...3615.6671.0.7156.5.5.0.0.0.0.190.739.0j5.5.0....0...1c.1.64.psy-ab..0.3.472...0j0i67k1j0i30k1j0i8i30k1j0i24k1.0.d63wytI0qYQ#imgrc=OEeBqJEyq6GCfM" TargetMode="External"/><Relationship Id="rId4" Type="http://schemas.openxmlformats.org/officeDocument/2006/relationships/hyperlink" Target="http://www.jagoanbahasainggris.com/2017/04/materi-dan-soal-bahasa-inggris-expressing-gratitude-kelas-7-smp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www.slidescarnival.com/copyright-and-legal-informatio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Expressing and Responding to Gratitude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4294967295" type="title"/>
          </p:nvPr>
        </p:nvSpPr>
        <p:spPr>
          <a:xfrm>
            <a:off x="500400" y="510775"/>
            <a:ext cx="8143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Now YOU try!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Cobalah percakapan berikut!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Shape 317"/>
          <p:cNvSpPr/>
          <p:nvPr/>
        </p:nvSpPr>
        <p:spPr>
          <a:xfrm rot="2700000">
            <a:off x="7469278" y="3771722"/>
            <a:ext cx="1030186" cy="1084609"/>
          </a:xfrm>
          <a:custGeom>
            <a:pathLst>
              <a:path extrusionOk="0" fill="none" h="17682" w="17683">
                <a:moveTo>
                  <a:pt x="11472" y="17292"/>
                </a:moveTo>
                <a:lnTo>
                  <a:pt x="11472" y="12153"/>
                </a:lnTo>
                <a:lnTo>
                  <a:pt x="16416" y="7209"/>
                </a:lnTo>
                <a:lnTo>
                  <a:pt x="16416" y="7209"/>
                </a:lnTo>
                <a:lnTo>
                  <a:pt x="16562" y="7063"/>
                </a:lnTo>
                <a:lnTo>
                  <a:pt x="16684" y="6868"/>
                </a:lnTo>
                <a:lnTo>
                  <a:pt x="16830" y="6674"/>
                </a:lnTo>
                <a:lnTo>
                  <a:pt x="16927" y="6479"/>
                </a:lnTo>
                <a:lnTo>
                  <a:pt x="17146" y="6040"/>
                </a:lnTo>
                <a:lnTo>
                  <a:pt x="17317" y="5553"/>
                </a:lnTo>
                <a:lnTo>
                  <a:pt x="17439" y="5042"/>
                </a:lnTo>
                <a:lnTo>
                  <a:pt x="17560" y="4506"/>
                </a:lnTo>
                <a:lnTo>
                  <a:pt x="17633" y="3970"/>
                </a:lnTo>
                <a:lnTo>
                  <a:pt x="17658" y="3434"/>
                </a:lnTo>
                <a:lnTo>
                  <a:pt x="17682" y="2898"/>
                </a:lnTo>
                <a:lnTo>
                  <a:pt x="17682" y="2411"/>
                </a:lnTo>
                <a:lnTo>
                  <a:pt x="17658" y="1949"/>
                </a:lnTo>
                <a:lnTo>
                  <a:pt x="17609" y="1510"/>
                </a:lnTo>
                <a:lnTo>
                  <a:pt x="17536" y="1145"/>
                </a:lnTo>
                <a:lnTo>
                  <a:pt x="17463" y="828"/>
                </a:lnTo>
                <a:lnTo>
                  <a:pt x="17366" y="585"/>
                </a:lnTo>
                <a:lnTo>
                  <a:pt x="17292" y="487"/>
                </a:lnTo>
                <a:lnTo>
                  <a:pt x="17244" y="439"/>
                </a:lnTo>
                <a:lnTo>
                  <a:pt x="17244" y="439"/>
                </a:lnTo>
                <a:lnTo>
                  <a:pt x="17195" y="390"/>
                </a:lnTo>
                <a:lnTo>
                  <a:pt x="17098" y="317"/>
                </a:lnTo>
                <a:lnTo>
                  <a:pt x="16854" y="219"/>
                </a:lnTo>
                <a:lnTo>
                  <a:pt x="16537" y="146"/>
                </a:lnTo>
                <a:lnTo>
                  <a:pt x="16172" y="73"/>
                </a:lnTo>
                <a:lnTo>
                  <a:pt x="15734" y="25"/>
                </a:lnTo>
                <a:lnTo>
                  <a:pt x="15271" y="0"/>
                </a:lnTo>
                <a:lnTo>
                  <a:pt x="14784" y="0"/>
                </a:lnTo>
                <a:lnTo>
                  <a:pt x="14248" y="25"/>
                </a:lnTo>
                <a:lnTo>
                  <a:pt x="13712" y="49"/>
                </a:lnTo>
                <a:lnTo>
                  <a:pt x="13176" y="122"/>
                </a:lnTo>
                <a:lnTo>
                  <a:pt x="12641" y="244"/>
                </a:lnTo>
                <a:lnTo>
                  <a:pt x="12129" y="366"/>
                </a:lnTo>
                <a:lnTo>
                  <a:pt x="11642" y="536"/>
                </a:lnTo>
                <a:lnTo>
                  <a:pt x="11204" y="755"/>
                </a:lnTo>
                <a:lnTo>
                  <a:pt x="10985" y="853"/>
                </a:lnTo>
                <a:lnTo>
                  <a:pt x="10814" y="999"/>
                </a:lnTo>
                <a:lnTo>
                  <a:pt x="10619" y="1121"/>
                </a:lnTo>
                <a:lnTo>
                  <a:pt x="10473" y="1267"/>
                </a:lnTo>
                <a:lnTo>
                  <a:pt x="5529" y="6211"/>
                </a:lnTo>
                <a:lnTo>
                  <a:pt x="390" y="6211"/>
                </a:lnTo>
                <a:lnTo>
                  <a:pt x="390" y="6211"/>
                </a:lnTo>
                <a:lnTo>
                  <a:pt x="244" y="6235"/>
                </a:lnTo>
                <a:lnTo>
                  <a:pt x="147" y="6259"/>
                </a:lnTo>
                <a:lnTo>
                  <a:pt x="49" y="6308"/>
                </a:lnTo>
                <a:lnTo>
                  <a:pt x="0" y="6381"/>
                </a:lnTo>
                <a:lnTo>
                  <a:pt x="0" y="6454"/>
                </a:lnTo>
                <a:lnTo>
                  <a:pt x="25" y="6552"/>
                </a:lnTo>
                <a:lnTo>
                  <a:pt x="74" y="6649"/>
                </a:lnTo>
                <a:lnTo>
                  <a:pt x="171" y="6771"/>
                </a:lnTo>
                <a:lnTo>
                  <a:pt x="2582" y="9158"/>
                </a:lnTo>
                <a:lnTo>
                  <a:pt x="2265" y="9474"/>
                </a:lnTo>
                <a:lnTo>
                  <a:pt x="950" y="9718"/>
                </a:lnTo>
                <a:lnTo>
                  <a:pt x="950" y="9718"/>
                </a:lnTo>
                <a:lnTo>
                  <a:pt x="804" y="9767"/>
                </a:lnTo>
                <a:lnTo>
                  <a:pt x="682" y="9815"/>
                </a:lnTo>
                <a:lnTo>
                  <a:pt x="609" y="9913"/>
                </a:lnTo>
                <a:lnTo>
                  <a:pt x="561" y="9986"/>
                </a:lnTo>
                <a:lnTo>
                  <a:pt x="561" y="10083"/>
                </a:lnTo>
                <a:lnTo>
                  <a:pt x="585" y="10205"/>
                </a:lnTo>
                <a:lnTo>
                  <a:pt x="634" y="10302"/>
                </a:lnTo>
                <a:lnTo>
                  <a:pt x="731" y="10424"/>
                </a:lnTo>
                <a:lnTo>
                  <a:pt x="7258" y="16951"/>
                </a:lnTo>
                <a:lnTo>
                  <a:pt x="7258" y="16951"/>
                </a:lnTo>
                <a:lnTo>
                  <a:pt x="7380" y="17049"/>
                </a:lnTo>
                <a:lnTo>
                  <a:pt x="7477" y="17097"/>
                </a:lnTo>
                <a:lnTo>
                  <a:pt x="7599" y="17122"/>
                </a:lnTo>
                <a:lnTo>
                  <a:pt x="7697" y="17122"/>
                </a:lnTo>
                <a:lnTo>
                  <a:pt x="7770" y="17073"/>
                </a:lnTo>
                <a:lnTo>
                  <a:pt x="7867" y="17000"/>
                </a:lnTo>
                <a:lnTo>
                  <a:pt x="7916" y="16878"/>
                </a:lnTo>
                <a:lnTo>
                  <a:pt x="7965" y="16732"/>
                </a:lnTo>
                <a:lnTo>
                  <a:pt x="8208" y="15417"/>
                </a:lnTo>
                <a:lnTo>
                  <a:pt x="8525" y="15100"/>
                </a:lnTo>
                <a:lnTo>
                  <a:pt x="10911" y="17511"/>
                </a:lnTo>
                <a:lnTo>
                  <a:pt x="10911" y="17511"/>
                </a:lnTo>
                <a:lnTo>
                  <a:pt x="11033" y="17609"/>
                </a:lnTo>
                <a:lnTo>
                  <a:pt x="11131" y="17658"/>
                </a:lnTo>
                <a:lnTo>
                  <a:pt x="11228" y="17682"/>
                </a:lnTo>
                <a:lnTo>
                  <a:pt x="11301" y="17682"/>
                </a:lnTo>
                <a:lnTo>
                  <a:pt x="11374" y="17633"/>
                </a:lnTo>
                <a:lnTo>
                  <a:pt x="11423" y="17536"/>
                </a:lnTo>
                <a:lnTo>
                  <a:pt x="11447" y="17438"/>
                </a:lnTo>
                <a:lnTo>
                  <a:pt x="11472" y="17292"/>
                </a:lnTo>
                <a:lnTo>
                  <a:pt x="11472" y="17292"/>
                </a:lnTo>
                <a:close/>
                <a:moveTo>
                  <a:pt x="6162" y="12202"/>
                </a:moveTo>
                <a:lnTo>
                  <a:pt x="6162" y="12202"/>
                </a:lnTo>
                <a:lnTo>
                  <a:pt x="6089" y="12275"/>
                </a:lnTo>
                <a:lnTo>
                  <a:pt x="6016" y="12324"/>
                </a:lnTo>
                <a:lnTo>
                  <a:pt x="5919" y="12348"/>
                </a:lnTo>
                <a:lnTo>
                  <a:pt x="5821" y="12348"/>
                </a:lnTo>
                <a:lnTo>
                  <a:pt x="5724" y="12348"/>
                </a:lnTo>
                <a:lnTo>
                  <a:pt x="5626" y="12324"/>
                </a:lnTo>
                <a:lnTo>
                  <a:pt x="5553" y="12275"/>
                </a:lnTo>
                <a:lnTo>
                  <a:pt x="5480" y="12202"/>
                </a:lnTo>
                <a:lnTo>
                  <a:pt x="5480" y="12202"/>
                </a:lnTo>
                <a:lnTo>
                  <a:pt x="5407" y="12129"/>
                </a:lnTo>
                <a:lnTo>
                  <a:pt x="5359" y="12056"/>
                </a:lnTo>
                <a:lnTo>
                  <a:pt x="5334" y="11959"/>
                </a:lnTo>
                <a:lnTo>
                  <a:pt x="5334" y="11861"/>
                </a:lnTo>
                <a:lnTo>
                  <a:pt x="5334" y="11764"/>
                </a:lnTo>
                <a:lnTo>
                  <a:pt x="5359" y="11666"/>
                </a:lnTo>
                <a:lnTo>
                  <a:pt x="5407" y="11593"/>
                </a:lnTo>
                <a:lnTo>
                  <a:pt x="5480" y="11520"/>
                </a:lnTo>
                <a:lnTo>
                  <a:pt x="8013" y="8987"/>
                </a:lnTo>
                <a:lnTo>
                  <a:pt x="8013" y="8987"/>
                </a:lnTo>
                <a:lnTo>
                  <a:pt x="8086" y="8939"/>
                </a:lnTo>
                <a:lnTo>
                  <a:pt x="8159" y="8890"/>
                </a:lnTo>
                <a:lnTo>
                  <a:pt x="8257" y="8865"/>
                </a:lnTo>
                <a:lnTo>
                  <a:pt x="8354" y="8841"/>
                </a:lnTo>
                <a:lnTo>
                  <a:pt x="8452" y="8865"/>
                </a:lnTo>
                <a:lnTo>
                  <a:pt x="8525" y="8890"/>
                </a:lnTo>
                <a:lnTo>
                  <a:pt x="8622" y="8939"/>
                </a:lnTo>
                <a:lnTo>
                  <a:pt x="8695" y="8987"/>
                </a:lnTo>
                <a:lnTo>
                  <a:pt x="8695" y="8987"/>
                </a:lnTo>
                <a:lnTo>
                  <a:pt x="8744" y="9060"/>
                </a:lnTo>
                <a:lnTo>
                  <a:pt x="8793" y="9158"/>
                </a:lnTo>
                <a:lnTo>
                  <a:pt x="8817" y="9231"/>
                </a:lnTo>
                <a:lnTo>
                  <a:pt x="8841" y="9328"/>
                </a:lnTo>
                <a:lnTo>
                  <a:pt x="8817" y="9426"/>
                </a:lnTo>
                <a:lnTo>
                  <a:pt x="8793" y="9523"/>
                </a:lnTo>
                <a:lnTo>
                  <a:pt x="8744" y="9596"/>
                </a:lnTo>
                <a:lnTo>
                  <a:pt x="8695" y="9669"/>
                </a:lnTo>
                <a:lnTo>
                  <a:pt x="6162" y="12202"/>
                </a:lnTo>
                <a:close/>
                <a:moveTo>
                  <a:pt x="13396" y="7307"/>
                </a:moveTo>
                <a:lnTo>
                  <a:pt x="13396" y="7307"/>
                </a:lnTo>
                <a:lnTo>
                  <a:pt x="13274" y="7404"/>
                </a:lnTo>
                <a:lnTo>
                  <a:pt x="13152" y="7477"/>
                </a:lnTo>
                <a:lnTo>
                  <a:pt x="13006" y="7526"/>
                </a:lnTo>
                <a:lnTo>
                  <a:pt x="12836" y="7550"/>
                </a:lnTo>
                <a:lnTo>
                  <a:pt x="12689" y="7526"/>
                </a:lnTo>
                <a:lnTo>
                  <a:pt x="12543" y="7477"/>
                </a:lnTo>
                <a:lnTo>
                  <a:pt x="12421" y="7404"/>
                </a:lnTo>
                <a:lnTo>
                  <a:pt x="12300" y="7307"/>
                </a:lnTo>
                <a:lnTo>
                  <a:pt x="10376" y="5383"/>
                </a:lnTo>
                <a:lnTo>
                  <a:pt x="10376" y="5383"/>
                </a:lnTo>
                <a:lnTo>
                  <a:pt x="10278" y="5261"/>
                </a:lnTo>
                <a:lnTo>
                  <a:pt x="10205" y="5139"/>
                </a:lnTo>
                <a:lnTo>
                  <a:pt x="10156" y="4993"/>
                </a:lnTo>
                <a:lnTo>
                  <a:pt x="10132" y="4847"/>
                </a:lnTo>
                <a:lnTo>
                  <a:pt x="10156" y="4676"/>
                </a:lnTo>
                <a:lnTo>
                  <a:pt x="10205" y="4530"/>
                </a:lnTo>
                <a:lnTo>
                  <a:pt x="10278" y="4408"/>
                </a:lnTo>
                <a:lnTo>
                  <a:pt x="10376" y="4287"/>
                </a:lnTo>
                <a:lnTo>
                  <a:pt x="10376" y="4287"/>
                </a:lnTo>
                <a:lnTo>
                  <a:pt x="11326" y="3313"/>
                </a:lnTo>
                <a:lnTo>
                  <a:pt x="11326" y="3313"/>
                </a:lnTo>
                <a:lnTo>
                  <a:pt x="11496" y="3166"/>
                </a:lnTo>
                <a:lnTo>
                  <a:pt x="11666" y="3045"/>
                </a:lnTo>
                <a:lnTo>
                  <a:pt x="11861" y="2947"/>
                </a:lnTo>
                <a:lnTo>
                  <a:pt x="12032" y="2850"/>
                </a:lnTo>
                <a:lnTo>
                  <a:pt x="12227" y="2777"/>
                </a:lnTo>
                <a:lnTo>
                  <a:pt x="12446" y="2728"/>
                </a:lnTo>
                <a:lnTo>
                  <a:pt x="12641" y="2704"/>
                </a:lnTo>
                <a:lnTo>
                  <a:pt x="12836" y="2704"/>
                </a:lnTo>
                <a:lnTo>
                  <a:pt x="13055" y="2704"/>
                </a:lnTo>
                <a:lnTo>
                  <a:pt x="13250" y="2728"/>
                </a:lnTo>
                <a:lnTo>
                  <a:pt x="13469" y="2777"/>
                </a:lnTo>
                <a:lnTo>
                  <a:pt x="13664" y="2850"/>
                </a:lnTo>
                <a:lnTo>
                  <a:pt x="13834" y="2947"/>
                </a:lnTo>
                <a:lnTo>
                  <a:pt x="14029" y="3045"/>
                </a:lnTo>
                <a:lnTo>
                  <a:pt x="14199" y="3166"/>
                </a:lnTo>
                <a:lnTo>
                  <a:pt x="14370" y="3313"/>
                </a:lnTo>
                <a:lnTo>
                  <a:pt x="14370" y="3313"/>
                </a:lnTo>
                <a:lnTo>
                  <a:pt x="14516" y="3483"/>
                </a:lnTo>
                <a:lnTo>
                  <a:pt x="14638" y="3653"/>
                </a:lnTo>
                <a:lnTo>
                  <a:pt x="14735" y="3848"/>
                </a:lnTo>
                <a:lnTo>
                  <a:pt x="14833" y="4019"/>
                </a:lnTo>
                <a:lnTo>
                  <a:pt x="14906" y="4214"/>
                </a:lnTo>
                <a:lnTo>
                  <a:pt x="14954" y="4433"/>
                </a:lnTo>
                <a:lnTo>
                  <a:pt x="14979" y="4628"/>
                </a:lnTo>
                <a:lnTo>
                  <a:pt x="14979" y="4847"/>
                </a:lnTo>
                <a:lnTo>
                  <a:pt x="14979" y="5042"/>
                </a:lnTo>
                <a:lnTo>
                  <a:pt x="14954" y="5237"/>
                </a:lnTo>
                <a:lnTo>
                  <a:pt x="14906" y="5456"/>
                </a:lnTo>
                <a:lnTo>
                  <a:pt x="14833" y="5651"/>
                </a:lnTo>
                <a:lnTo>
                  <a:pt x="14735" y="5821"/>
                </a:lnTo>
                <a:lnTo>
                  <a:pt x="14638" y="6016"/>
                </a:lnTo>
                <a:lnTo>
                  <a:pt x="14516" y="6186"/>
                </a:lnTo>
                <a:lnTo>
                  <a:pt x="14370" y="6357"/>
                </a:lnTo>
                <a:lnTo>
                  <a:pt x="14370" y="6357"/>
                </a:lnTo>
                <a:lnTo>
                  <a:pt x="13396" y="7307"/>
                </a:lnTo>
                <a:lnTo>
                  <a:pt x="13396" y="7307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457200" y="459025"/>
            <a:ext cx="5138700" cy="72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Percakapan</a:t>
            </a:r>
            <a:endParaRPr/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457200" y="1235850"/>
            <a:ext cx="5392500" cy="35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latin typeface="Barlow"/>
                <a:ea typeface="Barlow"/>
                <a:cs typeface="Barlow"/>
                <a:sym typeface="Barlow"/>
              </a:rPr>
              <a:t>Cobalah percakapan ini dengan teman-temanmu!</a:t>
            </a:r>
            <a:endParaRPr b="1" sz="1400">
              <a:latin typeface="Barlow"/>
              <a:ea typeface="Barlow"/>
              <a:cs typeface="Barlow"/>
              <a:sym typeface="Barlo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Nate: Hey Johnathan! Do you know where my math notebook is? I can’t remember where I put it.</a:t>
            </a:r>
            <a:endParaRPr sz="1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Johnathan: I saw it in Mr. Jackson’s room. It was on your desk. Do you want me to get it?</a:t>
            </a:r>
            <a:endParaRPr sz="1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Nate: Yes, please. Would it be inconvenient for you?</a:t>
            </a:r>
            <a:endParaRPr sz="1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Johnathan: Not at all! I’ll get it for you.</a:t>
            </a:r>
            <a:endParaRPr sz="1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Nate: Thank you so much, Johnathan!</a:t>
            </a:r>
            <a:endParaRPr sz="1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Johnathan: No problem!</a:t>
            </a:r>
            <a:endParaRPr sz="1400"/>
          </a:p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457200" y="459025"/>
            <a:ext cx="5138700" cy="72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Percakapan</a:t>
            </a:r>
            <a:endParaRPr/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457200" y="1235850"/>
            <a:ext cx="5392500" cy="35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latin typeface="Barlow"/>
                <a:ea typeface="Barlow"/>
                <a:cs typeface="Barlow"/>
                <a:sym typeface="Barlow"/>
              </a:rPr>
              <a:t>Cobalah percakapan ini dengan teman-temanmu!</a:t>
            </a:r>
            <a:endParaRPr b="1" sz="14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Adeline: Hey Catherine! Can you please help me move this table? It’s heavy and I can’t lift it all by myself.</a:t>
            </a:r>
            <a:endParaRPr sz="1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Catherine: Of course! I’ll help you move it.</a:t>
            </a:r>
            <a:endParaRPr sz="1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Adeline: Thank you Catherine, I hope I’m not bothering you.</a:t>
            </a:r>
            <a:endParaRPr sz="1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Catherine: Not at all! Let’s move it together.</a:t>
            </a:r>
            <a:endParaRPr sz="1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Adeline: Thank you so much, Catherine!</a:t>
            </a:r>
            <a:endParaRPr sz="1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Catherine: You’re welcome, Adeline! I’m glad I could help you.</a:t>
            </a:r>
            <a:endParaRPr sz="1400"/>
          </a:p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457200" y="1444375"/>
            <a:ext cx="5138700" cy="3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463BD"/>
              </a:buClr>
              <a:buSzPts val="1100"/>
              <a:buChar char="▹"/>
            </a:pPr>
            <a:r>
              <a:rPr lang="en" sz="1100"/>
              <a:t>Gann, Markus. Google Search, Google,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www.google.com/search?rlz=1C1CHBF_enUS772US772&amp;biw=1517&amp;bih=735&amp;tbm=isch&amp;sa=1&amp;ei=P-OlWvu6MYL8jwOM7r74CA&amp;q=royalty%2Bfree%2Bimages%2Bblue&amp;oq=royalty%2Bfree%2Bimages%2Bblue&amp;gs_l=psy-ab.3...3615.6671.0.7156.5.5.0.0.0.0.190.739.0j5.5.0....0...1c.1.64.psy-ab..0.3.472...0j0i67k1j0i30k1j0i8i30k1j0i24k1.0.d63wytI0qYQ#imgrc=OEeBqJEyq6GCfM</a:t>
            </a:r>
            <a:endParaRPr sz="1100"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▹"/>
            </a:pPr>
            <a:r>
              <a:rPr lang="en" sz="1100"/>
              <a:t>Thania, Sisca. “Materi dan Soal Bahasa Inggris Expressing Gratitude Kelas 7 SMP.” Jagoan Bahasa Inggris,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www.jagoanbahasainggris.com/2017/04/materi-dan-soal-bahasa-inggris-expressing-gratitude-kelas-7-smp.html</a:t>
            </a:r>
            <a:r>
              <a:rPr lang="en" sz="1100"/>
              <a:t>. </a:t>
            </a:r>
            <a:endParaRPr sz="11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4294967295" type="ctrTitle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44" name="Shape 344"/>
          <p:cNvSpPr txBox="1"/>
          <p:nvPr>
            <p:ph idx="4294967295" type="subTitle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345" name="Shape 345"/>
          <p:cNvSpPr txBox="1"/>
          <p:nvPr>
            <p:ph idx="4294967295" type="body"/>
          </p:nvPr>
        </p:nvSpPr>
        <p:spPr>
          <a:xfrm>
            <a:off x="329550" y="2464400"/>
            <a:ext cx="42255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You can find me at:</a:t>
            </a:r>
            <a:endParaRPr sz="2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Instagram: @aannisasalsabila</a:t>
            </a:r>
            <a:endParaRPr sz="2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Email: annisa.salsabila4413@gmail.com</a:t>
            </a:r>
            <a:endParaRPr sz="2200"/>
          </a:p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57200" y="586975"/>
            <a:ext cx="5138700" cy="6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 dalam unit ini</a:t>
            </a:r>
            <a:endParaRPr/>
          </a:p>
        </p:txBody>
      </p:sp>
      <p:sp>
        <p:nvSpPr>
          <p:cNvPr id="246" name="Shape 246"/>
          <p:cNvSpPr txBox="1"/>
          <p:nvPr>
            <p:ph idx="2" type="body"/>
          </p:nvPr>
        </p:nvSpPr>
        <p:spPr>
          <a:xfrm>
            <a:off x="3101650" y="1519900"/>
            <a:ext cx="2494200" cy="25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Responding to an expression of gratitude</a:t>
            </a:r>
            <a:endParaRPr sz="1200">
              <a:solidFill>
                <a:srgbClr val="000000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Selain belajar tentang ucapan terima kasih, murid-murid akan belajar bagaimana menjawab ungkapan terima kasih menggunakan ungkapan-ungkapan seperti “you’re welcome”, “my pleasure”, “no problem”, “I’m glad I could help you”, “don’t mention it”, dan “it’s alright”</a:t>
            </a:r>
            <a:endParaRPr sz="1200">
              <a:solidFill>
                <a:srgbClr val="000000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57200" y="1519900"/>
            <a:ext cx="24942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Expressing gratitude</a:t>
            </a:r>
            <a:endParaRPr sz="1200">
              <a:solidFill>
                <a:srgbClr val="000000"/>
              </a:solidFill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Di unit ini, murid-murid akan belajar tentang ucapan terima kasih seperti “thank you”, “thanks”, “thank you so much”, “I am grateful for”, “thank you for helping me”, “it means a lot to me”, “I can’t thank you enough”, dan “I can never repay you for everything you’ve done for me”.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8" name="Shape 248"/>
          <p:cNvSpPr txBox="1"/>
          <p:nvPr>
            <p:ph idx="2" type="body"/>
          </p:nvPr>
        </p:nvSpPr>
        <p:spPr>
          <a:xfrm>
            <a:off x="457200" y="4374925"/>
            <a:ext cx="5138700" cy="6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F4A9E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4F4A9E"/>
                </a:solidFill>
                <a:hlinkClick r:id="rId3"/>
              </a:rPr>
              <a:t>www.slidescarnival.com/help-use-presentation-template</a:t>
            </a:r>
            <a:endParaRPr sz="1200">
              <a:solidFill>
                <a:srgbClr val="4F4A9E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F4A9E"/>
                </a:solidFill>
              </a:rPr>
              <a:t>This template is free to use under </a:t>
            </a:r>
            <a:r>
              <a:rPr lang="en" sz="1200" u="sng">
                <a:solidFill>
                  <a:srgbClr val="4F4A9E"/>
                </a:solidFill>
                <a:hlinkClick r:id="rId4"/>
              </a:rPr>
              <a:t>Creative Commons Attribution license</a:t>
            </a:r>
            <a:r>
              <a:rPr lang="en" sz="1200">
                <a:solidFill>
                  <a:srgbClr val="4F4A9E"/>
                </a:solidFill>
              </a:rPr>
              <a:t>. </a:t>
            </a:r>
            <a:endParaRPr sz="1200">
              <a:solidFill>
                <a:srgbClr val="4F4A9E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F4A9E"/>
              </a:solidFill>
            </a:endParaRPr>
          </a:p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 b="13412" l="2779" r="2046" t="0"/>
          <a:stretch/>
        </p:blipFill>
        <p:spPr>
          <a:xfrm rot="5400000">
            <a:off x="4272513" y="293888"/>
            <a:ext cx="5166676" cy="45788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8815750" y="2165675"/>
            <a:ext cx="329700" cy="764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>
            <p:ph idx="4294967295" type="ctrTitle"/>
          </p:nvPr>
        </p:nvSpPr>
        <p:spPr>
          <a:xfrm>
            <a:off x="353100" y="1177525"/>
            <a:ext cx="3896100" cy="10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WELCOME!</a:t>
            </a:r>
            <a:endParaRPr sz="5600"/>
          </a:p>
        </p:txBody>
      </p:sp>
      <p:sp>
        <p:nvSpPr>
          <p:cNvPr id="257" name="Shape 257"/>
          <p:cNvSpPr txBox="1"/>
          <p:nvPr>
            <p:ph idx="4294967295" type="subTitle"/>
          </p:nvPr>
        </p:nvSpPr>
        <p:spPr>
          <a:xfrm>
            <a:off x="494350" y="2271625"/>
            <a:ext cx="3488700" cy="25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A5B0FE"/>
                </a:solidFill>
              </a:rPr>
              <a:t>I hope you’re excited to learn today!</a:t>
            </a:r>
            <a:endParaRPr b="1"/>
          </a:p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8808000" y="2271625"/>
            <a:ext cx="336000" cy="5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1012225"/>
            <a:ext cx="51387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457200" y="1657350"/>
            <a:ext cx="5138700" cy="30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Di Amerika, ucapan terima kasih sangat penting dalam interaksi dan kehidupan sehari-hari. Untuk sopan santun, orang Amerika banyak mengucapkan terima kasih untuk semua bantuan yang diberikan dan kebaikan yang dilakukan orang lain kepada mereka.</a:t>
            </a:r>
            <a:endParaRPr sz="1800"/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you rise in the morning, give thanks for the light, for your life, for your strength. Give thanks for your food and for the joy of living.</a:t>
            </a:r>
            <a:br>
              <a:rPr lang="en"/>
            </a:br>
            <a:r>
              <a:rPr lang="en"/>
              <a:t>-Tecumseh</a:t>
            </a:r>
            <a:endParaRPr/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Expressing Gratitude</a:t>
            </a:r>
            <a:endParaRPr/>
          </a:p>
        </p:txBody>
      </p:sp>
      <p:sp>
        <p:nvSpPr>
          <p:cNvPr id="277" name="Shape 277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Mengungkapkan Rasa Terima Kasih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457200" y="1200550"/>
            <a:ext cx="5138700" cy="3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>
              <a:spcBef>
                <a:spcPts val="600"/>
              </a:spcBef>
              <a:spcAft>
                <a:spcPts val="0"/>
              </a:spcAft>
              <a:buSzPts val="1700"/>
              <a:buChar char="▹"/>
            </a:pPr>
            <a:r>
              <a:rPr lang="en" sz="1700"/>
              <a:t>Thank you: terima kasih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▹"/>
            </a:pPr>
            <a:r>
              <a:rPr lang="en" sz="1700"/>
              <a:t>Thank you so much: terima kasih banyak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▹"/>
            </a:pPr>
            <a:r>
              <a:rPr lang="en" sz="1700"/>
              <a:t>Thanks: makasih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▹"/>
            </a:pPr>
            <a:r>
              <a:rPr lang="en" sz="1700"/>
              <a:t>I am grateful for…: aku berterimakasih untuk</a:t>
            </a:r>
            <a:r>
              <a:rPr lang="en" sz="1700"/>
              <a:t>...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▹"/>
            </a:pPr>
            <a:r>
              <a:rPr lang="en" sz="1700"/>
              <a:t>Thank you for helping me: terima kasih sudah membantuku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▹"/>
            </a:pPr>
            <a:r>
              <a:rPr lang="en" sz="1700"/>
              <a:t>It means a lot to me: Itu sangat berarti untukku</a:t>
            </a:r>
            <a:endParaRPr sz="1700"/>
          </a:p>
          <a:p>
            <a: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▹"/>
            </a:pPr>
            <a:r>
              <a:rPr lang="en" sz="1700"/>
              <a:t>I can never repay you for everything you have done for me: Aku tidak akan pernah bisa membalas semua yang telah kau lakukan untukku</a:t>
            </a:r>
            <a:endParaRPr sz="1700"/>
          </a:p>
        </p:txBody>
      </p:sp>
      <p:sp>
        <p:nvSpPr>
          <p:cNvPr id="283" name="Shape 283"/>
          <p:cNvSpPr txBox="1"/>
          <p:nvPr>
            <p:ph type="title"/>
          </p:nvPr>
        </p:nvSpPr>
        <p:spPr>
          <a:xfrm>
            <a:off x="457200" y="470800"/>
            <a:ext cx="5138700" cy="64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Expressions of Gratitude</a:t>
            </a:r>
            <a:endParaRPr/>
          </a:p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4294967295" type="ctrTitle"/>
          </p:nvPr>
        </p:nvSpPr>
        <p:spPr>
          <a:xfrm>
            <a:off x="454550" y="1466400"/>
            <a:ext cx="2523300" cy="12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Responding to Expressions of Gratitude</a:t>
            </a:r>
            <a:endParaRPr/>
          </a:p>
        </p:txBody>
      </p:sp>
      <p:sp>
        <p:nvSpPr>
          <p:cNvPr id="290" name="Shape 290"/>
          <p:cNvSpPr txBox="1"/>
          <p:nvPr>
            <p:ph idx="4294967295" type="subTitle"/>
          </p:nvPr>
        </p:nvSpPr>
        <p:spPr>
          <a:xfrm>
            <a:off x="454550" y="2725750"/>
            <a:ext cx="2229600" cy="16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Menanggapi ucapan-ucapan terimakasih</a:t>
            </a:r>
            <a:endParaRPr sz="1800"/>
          </a:p>
        </p:txBody>
      </p:sp>
      <p:grpSp>
        <p:nvGrpSpPr>
          <p:cNvPr id="291" name="Shape 291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92" name="Shape 292"/>
            <p:cNvSpPr/>
            <p:nvPr/>
          </p:nvSpPr>
          <p:spPr>
            <a:xfrm>
              <a:off x="6794075" y="3815250"/>
              <a:ext cx="211300" cy="211300"/>
            </a:xfrm>
            <a:custGeom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643075" y="3664250"/>
              <a:ext cx="407950" cy="407975"/>
            </a:xfrm>
            <a:custGeom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" name="Shape 294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95" name="Shape 295"/>
            <p:cNvSpPr/>
            <p:nvPr/>
          </p:nvSpPr>
          <p:spPr>
            <a:xfrm>
              <a:off x="576250" y="4319400"/>
              <a:ext cx="442075" cy="442050"/>
            </a:xfrm>
            <a:custGeom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95725" y="4668875"/>
              <a:ext cx="73100" cy="73100"/>
            </a:xfrm>
            <a:custGeom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52350" y="4711500"/>
              <a:ext cx="46925" cy="46925"/>
            </a:xfrm>
            <a:custGeom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79300" y="4638450"/>
              <a:ext cx="46900" cy="46900"/>
            </a:xfrm>
            <a:custGeom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Shape 299"/>
          <p:cNvSpPr/>
          <p:nvPr/>
        </p:nvSpPr>
        <p:spPr>
          <a:xfrm>
            <a:off x="4346385" y="1101027"/>
            <a:ext cx="420148" cy="401173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 rot="2697410">
            <a:off x="7115127" y="3154920"/>
            <a:ext cx="637798" cy="608994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7619694" y="2807253"/>
            <a:ext cx="255471" cy="244042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 rot="1279871">
            <a:off x="4055299" y="2311116"/>
            <a:ext cx="255414" cy="243985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4294967295" type="title"/>
          </p:nvPr>
        </p:nvSpPr>
        <p:spPr>
          <a:xfrm>
            <a:off x="306025" y="247175"/>
            <a:ext cx="4013700" cy="14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Ungkapan-ungkapan untuk menjawab ucapan terima kasih</a:t>
            </a:r>
            <a:r>
              <a:rPr lang="en"/>
              <a:t> </a:t>
            </a:r>
            <a:endParaRPr/>
          </a:p>
        </p:txBody>
      </p:sp>
      <p:sp>
        <p:nvSpPr>
          <p:cNvPr id="309" name="Shape 309"/>
          <p:cNvSpPr txBox="1"/>
          <p:nvPr>
            <p:ph idx="4294967295" type="body"/>
          </p:nvPr>
        </p:nvSpPr>
        <p:spPr>
          <a:xfrm>
            <a:off x="457200" y="1671275"/>
            <a:ext cx="3537900" cy="32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▹"/>
            </a:pPr>
            <a:r>
              <a:rPr lang="en" sz="1600"/>
              <a:t>You’re welcome: sama-sama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▹"/>
            </a:pPr>
            <a:r>
              <a:rPr lang="en" sz="1600"/>
              <a:t>My pleasure: dengan senang hati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▹"/>
            </a:pPr>
            <a:r>
              <a:rPr lang="en" sz="1600"/>
              <a:t>No problem: tidak masalah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▹"/>
            </a:pPr>
            <a:r>
              <a:rPr lang="en" sz="1600"/>
              <a:t>I’m glad I could help you: aku senang bisa membantumu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▹"/>
            </a:pPr>
            <a:r>
              <a:rPr lang="en" sz="1600"/>
              <a:t>Don’t mention it: tidak masalah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▹"/>
            </a:pPr>
            <a:r>
              <a:rPr lang="en" sz="1600"/>
              <a:t>It’s alright: tidak apa-apa</a:t>
            </a:r>
            <a:endParaRPr sz="1600"/>
          </a:p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